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4" r:id="rId6"/>
    <p:sldMasterId id="2147483775" r:id="rId7"/>
  </p:sldMasterIdLst>
  <p:notesMasterIdLst>
    <p:notesMasterId r:id="rId12"/>
  </p:notesMasterIdLst>
  <p:handoutMasterIdLst>
    <p:handoutMasterId r:id="rId13"/>
  </p:handoutMasterIdLst>
  <p:sldIdLst>
    <p:sldId id="328" r:id="rId8"/>
    <p:sldId id="330" r:id="rId9"/>
    <p:sldId id="329" r:id="rId10"/>
    <p:sldId id="331" r:id="rId11"/>
  </p:sldIdLst>
  <p:sldSz cx="12192000" cy="6858000"/>
  <p:notesSz cx="6858000" cy="9144000"/>
  <p:embeddedFontLst>
    <p:embeddedFont>
      <p:font typeface="Bebas Neue" panose="020B0606020202050201" pitchFamily="34" charset="0"/>
      <p:regular r:id="rId14"/>
    </p:embeddedFont>
    <p:embeddedFont>
      <p:font typeface="Century" panose="02040604050505020304" pitchFamily="18" charset="0"/>
      <p:regular r:id="rId15"/>
    </p:embeddedFont>
    <p:embeddedFont>
      <p:font typeface="Century Gothic" panose="020B050202020202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
      <p:font typeface="TrashHand" panose="020B0604020202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38A22A-304B-D16E-2A20-384F4D69488B}" name="Jonathan Freel" initials="JF" userId="S::jfreel@ccbss.com::61196ac7-dfe8-4d51-a992-ef8909fa5e29" providerId="AD"/>
  <p188:author id="{7BC2BFDC-8AFD-F86D-60CB-B7A876729636}" name="Jonathan Freel" initials="JF" userId="S::jfreel@coke-bsna.com::61196ac7-dfe8-4d51-a992-ef8909fa5e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8393"/>
    <a:srgbClr val="FFFFFF"/>
    <a:srgbClr val="455560"/>
    <a:srgbClr val="F40009"/>
    <a:srgbClr val="007E39"/>
    <a:srgbClr val="F4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69" autoAdjust="0"/>
    <p:restoredTop sz="89161" autoAdjust="0"/>
  </p:normalViewPr>
  <p:slideViewPr>
    <p:cSldViewPr snapToGrid="0" showGuides="1">
      <p:cViewPr varScale="1">
        <p:scale>
          <a:sx n="66" d="100"/>
          <a:sy n="66" d="100"/>
        </p:scale>
        <p:origin x="400" y="44"/>
      </p:cViewPr>
      <p:guideLst>
        <p:guide orient="horz" pos="2160"/>
        <p:guide pos="3840"/>
      </p:guideLst>
    </p:cSldViewPr>
  </p:slideViewPr>
  <p:outlineViewPr>
    <p:cViewPr>
      <p:scale>
        <a:sx n="33" d="100"/>
        <a:sy n="33" d="100"/>
      </p:scale>
      <p:origin x="0" y="-248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9" d="100"/>
          <a:sy n="79" d="100"/>
        </p:scale>
        <p:origin x="-264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3.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Szagala" userId="201a114e-0526-4c69-83c5-f3ed30872e06" providerId="ADAL" clId="{E483E3AC-B232-4362-AE5A-0D74351550D1}"/>
    <pc:docChg chg="custSel modSld">
      <pc:chgData name="Heather Szagala" userId="201a114e-0526-4c69-83c5-f3ed30872e06" providerId="ADAL" clId="{E483E3AC-B232-4362-AE5A-0D74351550D1}" dt="2026-01-05T13:27:39.052" v="46" actId="20577"/>
      <pc:docMkLst>
        <pc:docMk/>
      </pc:docMkLst>
      <pc:sldChg chg="modSp mod">
        <pc:chgData name="Heather Szagala" userId="201a114e-0526-4c69-83c5-f3ed30872e06" providerId="ADAL" clId="{E483E3AC-B232-4362-AE5A-0D74351550D1}" dt="2026-01-05T12:45:04.558" v="44" actId="20577"/>
        <pc:sldMkLst>
          <pc:docMk/>
          <pc:sldMk cId="2500598650" sldId="330"/>
        </pc:sldMkLst>
        <pc:graphicFrameChg chg="mod modGraphic">
          <ac:chgData name="Heather Szagala" userId="201a114e-0526-4c69-83c5-f3ed30872e06" providerId="ADAL" clId="{E483E3AC-B232-4362-AE5A-0D74351550D1}" dt="2026-01-05T12:45:04.558" v="44" actId="20577"/>
          <ac:graphicFrameMkLst>
            <pc:docMk/>
            <pc:sldMk cId="2500598650" sldId="330"/>
            <ac:graphicFrameMk id="8" creationId="{E7D7342E-9FF0-8072-9370-DACE8B1607FE}"/>
          </ac:graphicFrameMkLst>
        </pc:graphicFrameChg>
      </pc:sldChg>
      <pc:sldChg chg="modSp mod">
        <pc:chgData name="Heather Szagala" userId="201a114e-0526-4c69-83c5-f3ed30872e06" providerId="ADAL" clId="{E483E3AC-B232-4362-AE5A-0D74351550D1}" dt="2026-01-05T13:27:39.052" v="46" actId="20577"/>
        <pc:sldMkLst>
          <pc:docMk/>
          <pc:sldMk cId="387318291" sldId="331"/>
        </pc:sldMkLst>
        <pc:spChg chg="mod">
          <ac:chgData name="Heather Szagala" userId="201a114e-0526-4c69-83c5-f3ed30872e06" providerId="ADAL" clId="{E483E3AC-B232-4362-AE5A-0D74351550D1}" dt="2026-01-05T13:27:39.052" v="46" actId="20577"/>
          <ac:spMkLst>
            <pc:docMk/>
            <pc:sldMk cId="387318291" sldId="331"/>
            <ac:spMk id="7" creationId="{E2BABDBD-4BCF-7C63-4666-7ABB96C98E7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C384C-DA95-447D-BE70-6654284DC1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54C9CCD-D7A8-42B1-8C78-E205DDACEDBB}">
      <dgm:prSet custT="1">
        <dgm:style>
          <a:lnRef idx="1">
            <a:schemeClr val="accent2"/>
          </a:lnRef>
          <a:fillRef idx="3">
            <a:schemeClr val="accent2"/>
          </a:fillRef>
          <a:effectRef idx="2">
            <a:schemeClr val="accent2"/>
          </a:effectRef>
          <a:fontRef idx="minor">
            <a:schemeClr val="lt1"/>
          </a:fontRef>
        </dgm:style>
      </dgm:prSet>
      <dgm:spPr/>
      <dgm:t>
        <a:bodyPr/>
        <a:lstStyle/>
        <a:p>
          <a:r>
            <a:rPr lang="en-US" sz="2000" b="0" dirty="0">
              <a:solidFill>
                <a:schemeClr val="tx1"/>
              </a:solidFill>
              <a:latin typeface="+mj-lt"/>
            </a:rPr>
            <a:t>Short Term Disability (STD) Payments</a:t>
          </a:r>
        </a:p>
      </dgm:t>
    </dgm:pt>
    <dgm:pt modelId="{ADC8A8FA-9B1A-40DF-A0CA-E24C75174822}" type="parTrans" cxnId="{DBBC4B18-4D18-410F-85AD-67F393BFE93D}">
      <dgm:prSet/>
      <dgm:spPr/>
      <dgm:t>
        <a:bodyPr/>
        <a:lstStyle/>
        <a:p>
          <a:endParaRPr lang="en-US"/>
        </a:p>
      </dgm:t>
    </dgm:pt>
    <dgm:pt modelId="{44C99907-9039-4E56-AB77-AD919EC6E877}" type="sibTrans" cxnId="{DBBC4B18-4D18-410F-85AD-67F393BFE93D}">
      <dgm:prSet/>
      <dgm:spPr/>
      <dgm:t>
        <a:bodyPr/>
        <a:lstStyle/>
        <a:p>
          <a:endParaRPr lang="en-US"/>
        </a:p>
      </dgm:t>
    </dgm:pt>
    <dgm:pt modelId="{AA491247-5570-48F9-BED1-D4EAADB9FCBE}">
      <dgm:prSet custT="1"/>
      <dgm:spPr/>
      <dgm:t>
        <a:bodyPr/>
        <a:lstStyle/>
        <a:p>
          <a:r>
            <a:rPr lang="en-US" sz="1000" b="1" u="sng" dirty="0">
              <a:solidFill>
                <a:schemeClr val="bg1"/>
              </a:solidFill>
              <a:latin typeface="Segoe UI" panose="020B0502040204020203" pitchFamily="34" charset="0"/>
              <a:cs typeface="Segoe UI" panose="020B0502040204020203" pitchFamily="34" charset="0"/>
            </a:rPr>
            <a:t>Union employees:</a:t>
          </a:r>
          <a:r>
            <a:rPr lang="en-US" sz="1000" b="1" u="none" dirty="0">
              <a:solidFill>
                <a:schemeClr val="bg1"/>
              </a:solidFill>
              <a:latin typeface="Segoe UI" panose="020B0502040204020203" pitchFamily="34" charset="0"/>
              <a:cs typeface="Segoe UI" panose="020B0502040204020203" pitchFamily="34" charset="0"/>
            </a:rPr>
            <a:t> </a:t>
          </a:r>
          <a:r>
            <a:rPr lang="en-US" sz="1000" dirty="0">
              <a:solidFill>
                <a:schemeClr val="bg1"/>
              </a:solidFill>
              <a:latin typeface="Segoe UI" panose="020B0502040204020203" pitchFamily="34" charset="0"/>
              <a:cs typeface="Segoe UI" panose="020B0502040204020203" pitchFamily="34" charset="0"/>
            </a:rPr>
            <a:t>NJ Stat (STD) will be handled directly through Renaissance.</a:t>
          </a:r>
        </a:p>
      </dgm:t>
    </dgm:pt>
    <dgm:pt modelId="{0961B732-C5BE-4F4F-949C-385B2CEA0D7E}" type="parTrans" cxnId="{1CCC5E8A-0D4D-42D6-9F09-5E1D6879A39A}">
      <dgm:prSet/>
      <dgm:spPr/>
      <dgm:t>
        <a:bodyPr/>
        <a:lstStyle/>
        <a:p>
          <a:endParaRPr lang="en-US"/>
        </a:p>
      </dgm:t>
    </dgm:pt>
    <dgm:pt modelId="{B887AE3B-EB63-4F1E-B95A-C0FE448D877F}" type="sibTrans" cxnId="{1CCC5E8A-0D4D-42D6-9F09-5E1D6879A39A}">
      <dgm:prSet/>
      <dgm:spPr/>
      <dgm:t>
        <a:bodyPr/>
        <a:lstStyle/>
        <a:p>
          <a:endParaRPr lang="en-US"/>
        </a:p>
      </dgm:t>
    </dgm:pt>
    <dgm:pt modelId="{179822FA-4645-4C0F-A84D-A75C49CFC9FB}">
      <dgm:prSet custT="1">
        <dgm:style>
          <a:lnRef idx="1">
            <a:schemeClr val="accent2"/>
          </a:lnRef>
          <a:fillRef idx="2">
            <a:schemeClr val="accent2"/>
          </a:fillRef>
          <a:effectRef idx="1">
            <a:schemeClr val="accent2"/>
          </a:effectRef>
          <a:fontRef idx="minor">
            <a:schemeClr val="dk1"/>
          </a:fontRef>
        </dgm:style>
      </dgm:prSet>
      <dgm:spPr/>
      <dgm:t>
        <a:bodyPr/>
        <a:lstStyle/>
        <a:p>
          <a:pPr marL="0" lvl="0" indent="0" algn="ctr" defTabSz="711200">
            <a:lnSpc>
              <a:spcPct val="90000"/>
            </a:lnSpc>
            <a:spcBef>
              <a:spcPct val="0"/>
            </a:spcBef>
            <a:spcAft>
              <a:spcPct val="35000"/>
            </a:spcAft>
            <a:buNone/>
          </a:pPr>
          <a:r>
            <a:rPr lang="en-US" sz="2000" b="0" kern="1200" dirty="0">
              <a:solidFill>
                <a:schemeClr val="accent3"/>
              </a:solidFill>
              <a:latin typeface="+mj-lt"/>
              <a:ea typeface="+mn-ea"/>
              <a:cs typeface="+mn-cs"/>
            </a:rPr>
            <a:t>New Jersey Paid Family Leave (NJPFL)  </a:t>
          </a:r>
        </a:p>
      </dgm:t>
    </dgm:pt>
    <dgm:pt modelId="{3E59F82E-E526-4CAD-868E-20F7F73A101E}" type="parTrans" cxnId="{5200E991-4D83-4600-941D-C024D315DFB9}">
      <dgm:prSet/>
      <dgm:spPr/>
      <dgm:t>
        <a:bodyPr/>
        <a:lstStyle/>
        <a:p>
          <a:endParaRPr lang="en-US"/>
        </a:p>
      </dgm:t>
    </dgm:pt>
    <dgm:pt modelId="{E849D988-666B-4EE8-AA6C-4AFFD9FA162D}" type="sibTrans" cxnId="{5200E991-4D83-4600-941D-C024D315DFB9}">
      <dgm:prSet/>
      <dgm:spPr/>
      <dgm:t>
        <a:bodyPr/>
        <a:lstStyle/>
        <a:p>
          <a:endParaRPr lang="en-US"/>
        </a:p>
      </dgm:t>
    </dgm:pt>
    <dgm:pt modelId="{9696D38C-B01F-49F4-A4F6-312C401C8617}">
      <dgm:prSet custT="1"/>
      <dgm:spPr/>
      <dgm:t>
        <a:bodyPr/>
        <a:lstStyle/>
        <a:p>
          <a:r>
            <a:rPr lang="en-US" sz="1000" b="1" u="sng" dirty="0">
              <a:solidFill>
                <a:schemeClr val="bg1"/>
              </a:solidFill>
              <a:latin typeface="Segoe UI" panose="020B0502040204020203" pitchFamily="34" charset="0"/>
              <a:cs typeface="Segoe UI" panose="020B0502040204020203" pitchFamily="34" charset="0"/>
            </a:rPr>
            <a:t>Eligibility:</a:t>
          </a:r>
        </a:p>
      </dgm:t>
    </dgm:pt>
    <dgm:pt modelId="{FAAABD82-CCC3-4F82-A58E-E29787FDA9F1}" type="parTrans" cxnId="{F977751B-90C5-4CB0-9DAF-9DE3C98CB1BD}">
      <dgm:prSet/>
      <dgm:spPr/>
      <dgm:t>
        <a:bodyPr/>
        <a:lstStyle/>
        <a:p>
          <a:endParaRPr lang="en-US"/>
        </a:p>
      </dgm:t>
    </dgm:pt>
    <dgm:pt modelId="{13AB0D13-D385-45F1-82B3-6F970DBFC564}" type="sibTrans" cxnId="{F977751B-90C5-4CB0-9DAF-9DE3C98CB1BD}">
      <dgm:prSet/>
      <dgm:spPr/>
      <dgm:t>
        <a:bodyPr/>
        <a:lstStyle/>
        <a:p>
          <a:endParaRPr lang="en-US"/>
        </a:p>
      </dgm:t>
    </dgm:pt>
    <dgm:pt modelId="{22918531-F029-482B-BE2D-D69BF7E06753}">
      <dgm:prSet custT="1">
        <dgm:style>
          <a:lnRef idx="3">
            <a:schemeClr val="lt1"/>
          </a:lnRef>
          <a:fillRef idx="1">
            <a:schemeClr val="accent1"/>
          </a:fillRef>
          <a:effectRef idx="1">
            <a:schemeClr val="accent1"/>
          </a:effectRef>
          <a:fontRef idx="minor">
            <a:schemeClr val="lt1"/>
          </a:fontRef>
        </dgm:style>
      </dgm:prSet>
      <dgm:spPr/>
      <dgm:t>
        <a:bodyPr/>
        <a:lstStyle/>
        <a:p>
          <a:r>
            <a:rPr lang="en-US" sz="2000" b="0" dirty="0">
              <a:solidFill>
                <a:schemeClr val="tx1"/>
              </a:solidFill>
              <a:latin typeface="+mj-lt"/>
            </a:rPr>
            <a:t>Benefits for baby</a:t>
          </a:r>
        </a:p>
      </dgm:t>
    </dgm:pt>
    <dgm:pt modelId="{891A6AF5-13FE-431E-BEBE-081F583F143F}" type="parTrans" cxnId="{D27827B9-DED8-4345-A11A-4F0616D44C31}">
      <dgm:prSet/>
      <dgm:spPr/>
      <dgm:t>
        <a:bodyPr/>
        <a:lstStyle/>
        <a:p>
          <a:endParaRPr lang="en-US"/>
        </a:p>
      </dgm:t>
    </dgm:pt>
    <dgm:pt modelId="{0995D6F0-5646-4AC5-841D-3FA34C3D8EB6}" type="sibTrans" cxnId="{D27827B9-DED8-4345-A11A-4F0616D44C31}">
      <dgm:prSet/>
      <dgm:spPr/>
      <dgm:t>
        <a:bodyPr/>
        <a:lstStyle/>
        <a:p>
          <a:endParaRPr lang="en-US"/>
        </a:p>
      </dgm:t>
    </dgm:pt>
    <dgm:pt modelId="{A0E7FB86-7230-4C8D-97A8-8D45B38BB6F3}">
      <dgm:prSet custT="1"/>
      <dgm:spPr/>
      <dgm:t>
        <a:bodyPr/>
        <a:lstStyle/>
        <a:p>
          <a:pPr>
            <a:buFont typeface="Arial" panose="020B0604020202020204" pitchFamily="34" charset="0"/>
            <a:buChar char="•"/>
          </a:pPr>
          <a:r>
            <a:rPr lang="en-US" sz="1000" b="0" dirty="0">
              <a:solidFill>
                <a:schemeClr val="bg1"/>
              </a:solidFill>
              <a:latin typeface="Segoe UI" panose="020B0502040204020203" pitchFamily="34" charset="0"/>
              <a:cs typeface="Segoe UI" panose="020B0502040204020203" pitchFamily="34" charset="0"/>
            </a:rPr>
            <a:t>  You have </a:t>
          </a:r>
          <a:r>
            <a:rPr lang="en-US" sz="1000" b="1" dirty="0">
              <a:solidFill>
                <a:schemeClr val="bg1"/>
              </a:solidFill>
              <a:latin typeface="Segoe UI" panose="020B0502040204020203" pitchFamily="34" charset="0"/>
              <a:cs typeface="Segoe UI" panose="020B0502040204020203" pitchFamily="34" charset="0"/>
            </a:rPr>
            <a:t>30 days </a:t>
          </a:r>
          <a:r>
            <a:rPr lang="en-US" sz="1000" b="0" dirty="0">
              <a:solidFill>
                <a:schemeClr val="bg1"/>
              </a:solidFill>
              <a:latin typeface="Segoe UI" panose="020B0502040204020203" pitchFamily="34" charset="0"/>
              <a:cs typeface="Segoe UI" panose="020B0502040204020203" pitchFamily="34" charset="0"/>
            </a:rPr>
            <a:t>from the date of birth to add your baby onto your Liberty Coke benefits; however, upon receipt benefits will date back to DOB.</a:t>
          </a:r>
          <a:endParaRPr lang="en-US" sz="1000" dirty="0">
            <a:solidFill>
              <a:schemeClr val="bg1"/>
            </a:solidFill>
            <a:latin typeface="Segoe UI" panose="020B0502040204020203" pitchFamily="34" charset="0"/>
            <a:cs typeface="Segoe UI" panose="020B0502040204020203" pitchFamily="34" charset="0"/>
          </a:endParaRPr>
        </a:p>
      </dgm:t>
    </dgm:pt>
    <dgm:pt modelId="{CC69D400-05C9-4C38-9DF3-64BE90894834}" type="parTrans" cxnId="{8910DF30-413D-4082-9592-2372650C25A9}">
      <dgm:prSet/>
      <dgm:spPr/>
      <dgm:t>
        <a:bodyPr/>
        <a:lstStyle/>
        <a:p>
          <a:endParaRPr lang="en-US"/>
        </a:p>
      </dgm:t>
    </dgm:pt>
    <dgm:pt modelId="{D5DDCDCD-C507-4716-8E29-36D7A0748B2C}" type="sibTrans" cxnId="{8910DF30-413D-4082-9592-2372650C25A9}">
      <dgm:prSet/>
      <dgm:spPr/>
      <dgm:t>
        <a:bodyPr/>
        <a:lstStyle/>
        <a:p>
          <a:endParaRPr lang="en-US"/>
        </a:p>
      </dgm:t>
    </dgm:pt>
    <dgm:pt modelId="{FF966F7D-ED6A-49BB-9B74-0D2B84CF96C8}">
      <dgm:prSet custT="1"/>
      <dgm:spPr/>
      <dgm:t>
        <a:bodyPr/>
        <a:lstStyle/>
        <a:p>
          <a:r>
            <a:rPr lang="en-US" sz="900" dirty="0">
              <a:solidFill>
                <a:schemeClr val="bg1"/>
              </a:solidFill>
              <a:latin typeface="Segoe UI" panose="020B0502040204020203" pitchFamily="34" charset="0"/>
              <a:cs typeface="Segoe UI" panose="020B0502040204020203" pitchFamily="34" charset="0"/>
            </a:rPr>
            <a:t>  If no sick available can use PTO for waiting period.</a:t>
          </a:r>
        </a:p>
      </dgm:t>
    </dgm:pt>
    <dgm:pt modelId="{B520D335-8BA0-4AF1-BB3C-BDBE837B347B}" type="parTrans" cxnId="{3BC044BF-A30B-44F5-84D2-5F74D9487457}">
      <dgm:prSet/>
      <dgm:spPr/>
      <dgm:t>
        <a:bodyPr/>
        <a:lstStyle/>
        <a:p>
          <a:endParaRPr lang="en-US"/>
        </a:p>
      </dgm:t>
    </dgm:pt>
    <dgm:pt modelId="{47506AE5-F398-4B00-BCED-991CAAEA9461}" type="sibTrans" cxnId="{3BC044BF-A30B-44F5-84D2-5F74D9487457}">
      <dgm:prSet/>
      <dgm:spPr/>
      <dgm:t>
        <a:bodyPr/>
        <a:lstStyle/>
        <a:p>
          <a:endParaRPr lang="en-US"/>
        </a:p>
      </dgm:t>
    </dgm:pt>
    <dgm:pt modelId="{D6CEFF44-365E-43E0-A515-A2ED20F06763}">
      <dgm:prSet custT="1"/>
      <dgm:spPr/>
      <dgm:t>
        <a:bodyPr/>
        <a:lstStyle/>
        <a:p>
          <a:r>
            <a:rPr lang="en-US" sz="1000" b="1" u="sng" dirty="0">
              <a:solidFill>
                <a:schemeClr val="bg1"/>
              </a:solidFill>
              <a:latin typeface="Segoe UI" panose="020B0502040204020203" pitchFamily="34" charset="0"/>
              <a:cs typeface="Segoe UI" panose="020B0502040204020203" pitchFamily="34" charset="0"/>
            </a:rPr>
            <a:t>Waiting Period: </a:t>
          </a:r>
          <a:r>
            <a:rPr lang="en-US" sz="1000" dirty="0">
              <a:solidFill>
                <a:schemeClr val="bg1"/>
              </a:solidFill>
              <a:latin typeface="Segoe UI" panose="020B0502040204020203" pitchFamily="34" charset="0"/>
              <a:cs typeface="Segoe UI" panose="020B0502040204020203" pitchFamily="34" charset="0"/>
            </a:rPr>
            <a:t>1</a:t>
          </a:r>
          <a:r>
            <a:rPr lang="en-US" sz="1000" baseline="30000" dirty="0">
              <a:solidFill>
                <a:schemeClr val="bg1"/>
              </a:solidFill>
              <a:latin typeface="Segoe UI" panose="020B0502040204020203" pitchFamily="34" charset="0"/>
              <a:cs typeface="Segoe UI" panose="020B0502040204020203" pitchFamily="34" charset="0"/>
            </a:rPr>
            <a:t>st</a:t>
          </a:r>
          <a:r>
            <a:rPr lang="en-US" sz="1000" dirty="0">
              <a:solidFill>
                <a:schemeClr val="bg1"/>
              </a:solidFill>
              <a:latin typeface="Segoe UI" panose="020B0502040204020203" pitchFamily="34" charset="0"/>
              <a:cs typeface="Segoe UI" panose="020B0502040204020203" pitchFamily="34" charset="0"/>
            </a:rPr>
            <a:t> seven calendar days of maternity leave (unpaid unless sick time available to cover)</a:t>
          </a:r>
        </a:p>
      </dgm:t>
    </dgm:pt>
    <dgm:pt modelId="{B8BE015D-99DC-478D-BC5C-C11ABA8DB3C9}" type="parTrans" cxnId="{3BB5813D-A85C-4EE5-915C-3E5FFFD44749}">
      <dgm:prSet/>
      <dgm:spPr/>
      <dgm:t>
        <a:bodyPr/>
        <a:lstStyle/>
        <a:p>
          <a:endParaRPr lang="en-US"/>
        </a:p>
      </dgm:t>
    </dgm:pt>
    <dgm:pt modelId="{57E05DE6-D341-418A-8CE1-3F9761145EB3}" type="sibTrans" cxnId="{3BB5813D-A85C-4EE5-915C-3E5FFFD44749}">
      <dgm:prSet/>
      <dgm:spPr/>
      <dgm:t>
        <a:bodyPr/>
        <a:lstStyle/>
        <a:p>
          <a:endParaRPr lang="en-US"/>
        </a:p>
      </dgm:t>
    </dgm:pt>
    <dgm:pt modelId="{98A5CAFE-8750-4916-8F0B-231C08480942}">
      <dgm:prSet custT="1"/>
      <dgm:spPr/>
      <dgm:t>
        <a:bodyPr/>
        <a:lstStyle/>
        <a:p>
          <a:r>
            <a:rPr lang="en-US" sz="900" dirty="0">
              <a:solidFill>
                <a:schemeClr val="bg1"/>
              </a:solidFill>
              <a:latin typeface="Segoe UI" panose="020B0502040204020203" pitchFamily="34" charset="0"/>
              <a:cs typeface="Segoe UI" panose="020B0502040204020203" pitchFamily="34" charset="0"/>
            </a:rPr>
            <a:t>  Your payments will come directly from Renaissance and mailed directly to your home..</a:t>
          </a:r>
        </a:p>
      </dgm:t>
    </dgm:pt>
    <dgm:pt modelId="{082A881C-9F1D-48BF-AEF2-492F57802072}" type="parTrans" cxnId="{17F555AF-26AE-4336-B8F4-0DC7A236277B}">
      <dgm:prSet/>
      <dgm:spPr/>
      <dgm:t>
        <a:bodyPr/>
        <a:lstStyle/>
        <a:p>
          <a:endParaRPr lang="en-US"/>
        </a:p>
      </dgm:t>
    </dgm:pt>
    <dgm:pt modelId="{D1A8522E-B0D1-4835-8EB9-0F35D0818E31}" type="sibTrans" cxnId="{17F555AF-26AE-4336-B8F4-0DC7A236277B}">
      <dgm:prSet/>
      <dgm:spPr/>
      <dgm:t>
        <a:bodyPr/>
        <a:lstStyle/>
        <a:p>
          <a:endParaRPr lang="en-US"/>
        </a:p>
      </dgm:t>
    </dgm:pt>
    <dgm:pt modelId="{4A5B8E01-906E-47B2-B657-AAD6C41FC36C}">
      <dgm:prSet custT="1"/>
      <dgm:spPr/>
      <dgm:t>
        <a:bodyPr/>
        <a:lstStyle/>
        <a:p>
          <a:r>
            <a:rPr lang="en-US" sz="1000" dirty="0">
              <a:solidFill>
                <a:schemeClr val="bg1"/>
              </a:solidFill>
              <a:latin typeface="Segoe UI" panose="020B0502040204020203" pitchFamily="34" charset="0"/>
              <a:cs typeface="Segoe UI" panose="020B0502040204020203" pitchFamily="34" charset="0"/>
            </a:rPr>
            <a:t>  </a:t>
          </a:r>
          <a:r>
            <a:rPr lang="en-US" sz="900" dirty="0">
              <a:solidFill>
                <a:schemeClr val="bg1"/>
              </a:solidFill>
              <a:latin typeface="Segoe UI" panose="020B0502040204020203" pitchFamily="34" charset="0"/>
              <a:cs typeface="Segoe UI" panose="020B0502040204020203" pitchFamily="34" charset="0"/>
            </a:rPr>
            <a:t>You must have worked  20 weeks in the 52 weeks before your claim and earned at least $15500 in those 20 weeks, or a minimum of $310 per week during those 20 weeks</a:t>
          </a:r>
        </a:p>
      </dgm:t>
    </dgm:pt>
    <dgm:pt modelId="{04546740-EB68-4F63-86F8-3976F0D277DB}" type="parTrans" cxnId="{7D2F0C1E-C25D-4AD2-860F-480724918C3E}">
      <dgm:prSet/>
      <dgm:spPr/>
      <dgm:t>
        <a:bodyPr/>
        <a:lstStyle/>
        <a:p>
          <a:endParaRPr lang="en-US"/>
        </a:p>
      </dgm:t>
    </dgm:pt>
    <dgm:pt modelId="{E3EA0549-F406-49F2-A0B1-DED888C17F27}" type="sibTrans" cxnId="{7D2F0C1E-C25D-4AD2-860F-480724918C3E}">
      <dgm:prSet/>
      <dgm:spPr/>
      <dgm:t>
        <a:bodyPr/>
        <a:lstStyle/>
        <a:p>
          <a:endParaRPr lang="en-US"/>
        </a:p>
      </dgm:t>
    </dgm:pt>
    <dgm:pt modelId="{08205BD6-BC7C-4BA3-8898-937FD990E75D}">
      <dgm:prSet custT="1"/>
      <dgm:spPr/>
      <dgm:t>
        <a:bodyPr/>
        <a:lstStyle/>
        <a:p>
          <a:r>
            <a:rPr lang="en-US" sz="1000" b="1" u="sng" dirty="0">
              <a:solidFill>
                <a:schemeClr val="bg1"/>
              </a:solidFill>
              <a:latin typeface="Segoe UI" panose="020B0502040204020203" pitchFamily="34" charset="0"/>
              <a:cs typeface="Segoe UI" panose="020B0502040204020203" pitchFamily="34" charset="0"/>
            </a:rPr>
            <a:t>Payments:</a:t>
          </a:r>
          <a:endParaRPr lang="en-US" sz="1000" dirty="0">
            <a:solidFill>
              <a:schemeClr val="bg1"/>
            </a:solidFill>
            <a:latin typeface="Segoe UI" panose="020B0502040204020203" pitchFamily="34" charset="0"/>
            <a:cs typeface="Segoe UI" panose="020B0502040204020203" pitchFamily="34" charset="0"/>
          </a:endParaRPr>
        </a:p>
      </dgm:t>
    </dgm:pt>
    <dgm:pt modelId="{7E8D30C9-1ED4-4387-8007-3D47333A76BC}" type="parTrans" cxnId="{7CD0A31B-5236-4C77-8E5E-B9B4FA2D82AB}">
      <dgm:prSet/>
      <dgm:spPr/>
      <dgm:t>
        <a:bodyPr/>
        <a:lstStyle/>
        <a:p>
          <a:endParaRPr lang="en-US"/>
        </a:p>
      </dgm:t>
    </dgm:pt>
    <dgm:pt modelId="{C5D9E213-8E46-4FD9-92B3-FDE8EC150F72}" type="sibTrans" cxnId="{7CD0A31B-5236-4C77-8E5E-B9B4FA2D82AB}">
      <dgm:prSet/>
      <dgm:spPr/>
      <dgm:t>
        <a:bodyPr/>
        <a:lstStyle/>
        <a:p>
          <a:endParaRPr lang="en-US"/>
        </a:p>
      </dgm:t>
    </dgm:pt>
    <dgm:pt modelId="{15A95736-2E3B-4FD9-B016-F57535638499}">
      <dgm:prSet custT="1"/>
      <dgm:spPr/>
      <dgm:t>
        <a:bodyPr/>
        <a:lstStyle/>
        <a:p>
          <a:pPr>
            <a:buNone/>
          </a:pPr>
          <a:r>
            <a:rPr lang="en-US" sz="1000" dirty="0">
              <a:solidFill>
                <a:schemeClr val="bg1"/>
              </a:solidFill>
              <a:latin typeface="Segoe UI" panose="020B0502040204020203" pitchFamily="34" charset="0"/>
              <a:cs typeface="Segoe UI" panose="020B0502040204020203" pitchFamily="34" charset="0"/>
            </a:rPr>
            <a:t>You can choose to utilize NJPFL right after STD ends </a:t>
          </a:r>
          <a:r>
            <a:rPr lang="en-US" sz="1000" b="1" u="sng" dirty="0">
              <a:solidFill>
                <a:schemeClr val="bg1"/>
              </a:solidFill>
              <a:latin typeface="Segoe UI" panose="020B0502040204020203" pitchFamily="34" charset="0"/>
              <a:cs typeface="Segoe UI" panose="020B0502040204020203" pitchFamily="34" charset="0"/>
            </a:rPr>
            <a:t>OR</a:t>
          </a:r>
          <a:r>
            <a:rPr lang="en-US" sz="1000" dirty="0">
              <a:solidFill>
                <a:schemeClr val="bg1"/>
              </a:solidFill>
              <a:latin typeface="Segoe UI" panose="020B0502040204020203" pitchFamily="34" charset="0"/>
              <a:cs typeface="Segoe UI" panose="020B0502040204020203" pitchFamily="34" charset="0"/>
            </a:rPr>
            <a:t> within 12 months of the birth </a:t>
          </a:r>
          <a:r>
            <a:rPr lang="en-US" sz="1000" i="1" dirty="0">
              <a:solidFill>
                <a:schemeClr val="bg1"/>
              </a:solidFill>
              <a:latin typeface="Segoe UI" panose="020B0502040204020203" pitchFamily="34" charset="0"/>
              <a:cs typeface="Segoe UI" panose="020B0502040204020203" pitchFamily="34" charset="0"/>
            </a:rPr>
            <a:t>(for up to 12 weeks)</a:t>
          </a:r>
          <a:r>
            <a:rPr lang="en-US" sz="1000" dirty="0">
              <a:solidFill>
                <a:schemeClr val="bg1"/>
              </a:solidFill>
              <a:latin typeface="Segoe UI" panose="020B0502040204020203" pitchFamily="34" charset="0"/>
              <a:cs typeface="Segoe UI" panose="020B0502040204020203" pitchFamily="34" charset="0"/>
            </a:rPr>
            <a:t>.  NJPFL can be used intermittently (minimum 1 day increment).</a:t>
          </a:r>
          <a:endParaRPr lang="en-US" sz="1000" b="1" u="sng" dirty="0">
            <a:solidFill>
              <a:schemeClr val="bg1"/>
            </a:solidFill>
            <a:latin typeface="Segoe UI" panose="020B0502040204020203" pitchFamily="34" charset="0"/>
            <a:cs typeface="Segoe UI" panose="020B0502040204020203" pitchFamily="34" charset="0"/>
          </a:endParaRPr>
        </a:p>
      </dgm:t>
    </dgm:pt>
    <dgm:pt modelId="{6F5D2288-B2F5-4404-8390-B70CDD144D31}" type="parTrans" cxnId="{82A615A9-916F-4959-8CF6-CCBF1E015D8C}">
      <dgm:prSet/>
      <dgm:spPr/>
      <dgm:t>
        <a:bodyPr/>
        <a:lstStyle/>
        <a:p>
          <a:endParaRPr lang="en-US"/>
        </a:p>
      </dgm:t>
    </dgm:pt>
    <dgm:pt modelId="{F1E12EA4-477D-4734-BF35-26A513B11ED9}" type="sibTrans" cxnId="{82A615A9-916F-4959-8CF6-CCBF1E015D8C}">
      <dgm:prSet/>
      <dgm:spPr/>
      <dgm:t>
        <a:bodyPr/>
        <a:lstStyle/>
        <a:p>
          <a:endParaRPr lang="en-US"/>
        </a:p>
      </dgm:t>
    </dgm:pt>
    <dgm:pt modelId="{7EE52260-CB46-4F1A-9D94-8385F0ED5145}">
      <dgm:prSet custT="1"/>
      <dgm:spPr/>
      <dgm:t>
        <a:bodyPr/>
        <a:lstStyle/>
        <a:p>
          <a:r>
            <a:rPr lang="en-US" sz="900" b="0" i="0" dirty="0">
              <a:solidFill>
                <a:schemeClr val="bg1"/>
              </a:solidFill>
            </a:rPr>
            <a:t> Claimants are paid 85% of their average weekly wage, up to the maximum weekly benefit rate set for that calendar year.</a:t>
          </a:r>
          <a:br>
            <a:rPr lang="en-US" sz="900" b="0" i="0" dirty="0">
              <a:solidFill>
                <a:schemeClr val="bg1"/>
              </a:solidFill>
            </a:rPr>
          </a:br>
          <a:r>
            <a:rPr lang="en-US" sz="900" b="0" i="0" dirty="0">
              <a:solidFill>
                <a:schemeClr val="bg1"/>
              </a:solidFill>
            </a:rPr>
            <a:t>    In 2025, the maximum weekly benefit rate is $1,119 per week. </a:t>
          </a:r>
          <a:endParaRPr lang="en-US" sz="900" b="0" dirty="0">
            <a:solidFill>
              <a:schemeClr val="bg1"/>
            </a:solidFill>
            <a:latin typeface="Segoe UI" panose="020B0502040204020203" pitchFamily="34" charset="0"/>
            <a:cs typeface="Segoe UI" panose="020B0502040204020203" pitchFamily="34" charset="0"/>
          </a:endParaRPr>
        </a:p>
      </dgm:t>
    </dgm:pt>
    <dgm:pt modelId="{AE5E935D-ACB5-4D01-AFC9-A1FFD935757D}" type="parTrans" cxnId="{D4B3649C-4E48-48D0-9836-AEE38BE27FD4}">
      <dgm:prSet/>
      <dgm:spPr/>
      <dgm:t>
        <a:bodyPr/>
        <a:lstStyle/>
        <a:p>
          <a:endParaRPr lang="en-US"/>
        </a:p>
      </dgm:t>
    </dgm:pt>
    <dgm:pt modelId="{B789ADD2-D1A5-434A-A2C4-0B2570CC3BBA}" type="sibTrans" cxnId="{D4B3649C-4E48-48D0-9836-AEE38BE27FD4}">
      <dgm:prSet/>
      <dgm:spPr/>
      <dgm:t>
        <a:bodyPr/>
        <a:lstStyle/>
        <a:p>
          <a:endParaRPr lang="en-US"/>
        </a:p>
      </dgm:t>
    </dgm:pt>
    <dgm:pt modelId="{BB684483-B26F-4A4B-902F-EB53C2168BEB}">
      <dgm:prSet custT="1"/>
      <dgm:spPr/>
      <dgm:t>
        <a:bodyPr/>
        <a:lstStyle/>
        <a:p>
          <a:r>
            <a:rPr lang="en-US" sz="1000" b="1" u="sng" dirty="0">
              <a:solidFill>
                <a:schemeClr val="bg1"/>
              </a:solidFill>
              <a:latin typeface="Segoe UI" panose="020B0502040204020203" pitchFamily="34" charset="0"/>
              <a:cs typeface="Segoe UI" panose="020B0502040204020203" pitchFamily="34" charset="0"/>
            </a:rPr>
            <a:t>Payments:</a:t>
          </a:r>
          <a:endParaRPr lang="en-US" sz="900" dirty="0">
            <a:solidFill>
              <a:schemeClr val="bg1"/>
            </a:solidFill>
            <a:latin typeface="Segoe UI" panose="020B0502040204020203" pitchFamily="34" charset="0"/>
            <a:cs typeface="Segoe UI" panose="020B0502040204020203" pitchFamily="34" charset="0"/>
          </a:endParaRPr>
        </a:p>
      </dgm:t>
    </dgm:pt>
    <dgm:pt modelId="{98E0E733-6B0C-4B82-A010-0A9807E4C92B}" type="parTrans" cxnId="{7880B8A8-3BC4-4BF1-837A-9CEB0FBFC4FB}">
      <dgm:prSet/>
      <dgm:spPr/>
      <dgm:t>
        <a:bodyPr/>
        <a:lstStyle/>
        <a:p>
          <a:endParaRPr lang="en-US"/>
        </a:p>
      </dgm:t>
    </dgm:pt>
    <dgm:pt modelId="{E9418CE7-607A-4EF4-8491-03CDC1CDCD07}" type="sibTrans" cxnId="{7880B8A8-3BC4-4BF1-837A-9CEB0FBFC4FB}">
      <dgm:prSet/>
      <dgm:spPr/>
      <dgm:t>
        <a:bodyPr/>
        <a:lstStyle/>
        <a:p>
          <a:endParaRPr lang="en-US"/>
        </a:p>
      </dgm:t>
    </dgm:pt>
    <dgm:pt modelId="{828773FD-3345-47E0-B0CF-82F9DDA0D96E}">
      <dgm:prSet custT="1"/>
      <dgm:spPr/>
      <dgm:t>
        <a:bodyPr/>
        <a:lstStyle/>
        <a:p>
          <a:r>
            <a:rPr lang="en-US" sz="900" dirty="0">
              <a:solidFill>
                <a:schemeClr val="bg1"/>
              </a:solidFill>
              <a:latin typeface="Segoe UI" panose="020B0502040204020203" pitchFamily="34" charset="0"/>
              <a:cs typeface="Segoe UI" panose="020B0502040204020203" pitchFamily="34" charset="0"/>
            </a:rPr>
            <a:t>  Maximum weekly benefit rate is $1081 per week.</a:t>
          </a:r>
        </a:p>
      </dgm:t>
    </dgm:pt>
    <dgm:pt modelId="{2B622476-3F7E-4E19-9696-D85EC2182597}" type="parTrans" cxnId="{658DC9CF-0F06-4D6D-AD93-4120F8973E65}">
      <dgm:prSet/>
      <dgm:spPr/>
    </dgm:pt>
    <dgm:pt modelId="{836855AB-EAF2-45DB-B384-F437182013BB}" type="sibTrans" cxnId="{658DC9CF-0F06-4D6D-AD93-4120F8973E65}">
      <dgm:prSet/>
      <dgm:spPr/>
    </dgm:pt>
    <dgm:pt modelId="{3A65859D-BC0F-4964-A496-38E476BAA312}">
      <dgm:prSet custT="1"/>
      <dgm:spPr/>
      <dgm:t>
        <a:bodyPr/>
        <a:lstStyle/>
        <a:p>
          <a:pPr>
            <a:buFont typeface="Arial" panose="020B0604020202020204" pitchFamily="34" charset="0"/>
            <a:buChar char="•"/>
          </a:pPr>
          <a:r>
            <a:rPr lang="en-US" sz="1000" b="0" dirty="0">
              <a:solidFill>
                <a:schemeClr val="bg1"/>
              </a:solidFill>
              <a:latin typeface="Segoe UI" panose="020B0502040204020203" pitchFamily="34" charset="0"/>
              <a:cs typeface="Segoe UI" panose="020B0502040204020203" pitchFamily="34" charset="0"/>
            </a:rPr>
            <a:t>  You can submit the life event online at </a:t>
          </a:r>
          <a:r>
            <a:rPr lang="en-US" sz="1000" b="1" dirty="0">
              <a:solidFill>
                <a:schemeClr val="bg1"/>
              </a:solidFill>
              <a:latin typeface="Segoe UI" panose="020B0502040204020203" pitchFamily="34" charset="0"/>
              <a:cs typeface="Segoe UI" panose="020B0502040204020203" pitchFamily="34" charset="0"/>
            </a:rPr>
            <a:t>libertycokebenefits.com</a:t>
          </a:r>
          <a:r>
            <a:rPr lang="en-US" sz="1000" b="0" dirty="0">
              <a:solidFill>
                <a:schemeClr val="bg1"/>
              </a:solidFill>
              <a:latin typeface="Segoe UI" panose="020B0502040204020203" pitchFamily="34" charset="0"/>
              <a:cs typeface="Segoe UI" panose="020B0502040204020203" pitchFamily="34" charset="0"/>
            </a:rPr>
            <a:t> or call the Liberty Benefits Center at </a:t>
          </a:r>
          <a:r>
            <a:rPr lang="en-US" sz="1000" b="1" dirty="0">
              <a:solidFill>
                <a:schemeClr val="bg1"/>
              </a:solidFill>
              <a:latin typeface="Segoe UI" panose="020B0502040204020203" pitchFamily="34" charset="0"/>
              <a:cs typeface="Segoe UI" panose="020B0502040204020203" pitchFamily="34" charset="0"/>
            </a:rPr>
            <a:t>844-771-9329.</a:t>
          </a:r>
        </a:p>
      </dgm:t>
    </dgm:pt>
    <dgm:pt modelId="{0F99EBD2-22D4-4F75-A8DA-CFD0F5191681}" type="parTrans" cxnId="{5A346F88-C404-49A3-A608-2D6850B02E29}">
      <dgm:prSet/>
      <dgm:spPr/>
      <dgm:t>
        <a:bodyPr/>
        <a:lstStyle/>
        <a:p>
          <a:endParaRPr lang="en-US"/>
        </a:p>
      </dgm:t>
    </dgm:pt>
    <dgm:pt modelId="{E4006FD5-2FE3-470D-B4A9-C3359806AB98}" type="sibTrans" cxnId="{5A346F88-C404-49A3-A608-2D6850B02E29}">
      <dgm:prSet/>
      <dgm:spPr/>
      <dgm:t>
        <a:bodyPr/>
        <a:lstStyle/>
        <a:p>
          <a:endParaRPr lang="en-US"/>
        </a:p>
      </dgm:t>
    </dgm:pt>
    <dgm:pt modelId="{0F48AF8A-3D4D-469A-9049-AC23371524C8}">
      <dgm:prSet custT="1"/>
      <dgm:spPr/>
      <dgm:t>
        <a:bodyPr/>
        <a:lstStyle/>
        <a:p>
          <a:pPr>
            <a:buFont typeface="Arial" panose="020B0604020202020204" pitchFamily="34" charset="0"/>
            <a:buChar char="•"/>
          </a:pPr>
          <a:r>
            <a:rPr lang="en-US" sz="1000" b="0" dirty="0">
              <a:solidFill>
                <a:schemeClr val="bg1"/>
              </a:solidFill>
              <a:latin typeface="Segoe UI" panose="020B0502040204020203" pitchFamily="34" charset="0"/>
              <a:cs typeface="Segoe UI" panose="020B0502040204020203" pitchFamily="34" charset="0"/>
            </a:rPr>
            <a:t>  You will need to upload a copy of the birth certificate within 60 days after the life event is submitted. Your baby will not be covered until the birth certificate is received by the Liberty Benefits Center.</a:t>
          </a:r>
        </a:p>
      </dgm:t>
    </dgm:pt>
    <dgm:pt modelId="{7CE86F32-9E1F-42EE-8F73-97C617010EA3}" type="parTrans" cxnId="{0051AA38-32A5-4B12-8C30-CEA2DB58FBAA}">
      <dgm:prSet/>
      <dgm:spPr/>
      <dgm:t>
        <a:bodyPr/>
        <a:lstStyle/>
        <a:p>
          <a:endParaRPr lang="en-US"/>
        </a:p>
      </dgm:t>
    </dgm:pt>
    <dgm:pt modelId="{D767583E-32B3-4214-B844-E056A6811C37}" type="sibTrans" cxnId="{0051AA38-32A5-4B12-8C30-CEA2DB58FBAA}">
      <dgm:prSet/>
      <dgm:spPr/>
      <dgm:t>
        <a:bodyPr/>
        <a:lstStyle/>
        <a:p>
          <a:endParaRPr lang="en-US"/>
        </a:p>
      </dgm:t>
    </dgm:pt>
    <dgm:pt modelId="{2947432B-BEC4-427A-AD32-F5A21BEF311C}">
      <dgm:prSet custT="1"/>
      <dgm:spPr/>
      <dgm:t>
        <a:bodyPr/>
        <a:lstStyle/>
        <a:p>
          <a:pPr>
            <a:buNone/>
          </a:pPr>
          <a:endParaRPr lang="en-US" sz="1000" b="0" dirty="0">
            <a:solidFill>
              <a:schemeClr val="bg1"/>
            </a:solidFill>
            <a:latin typeface="Segoe UI" panose="020B0502040204020203" pitchFamily="34" charset="0"/>
            <a:cs typeface="Segoe UI" panose="020B0502040204020203" pitchFamily="34" charset="0"/>
          </a:endParaRPr>
        </a:p>
      </dgm:t>
    </dgm:pt>
    <dgm:pt modelId="{53FA324D-54E3-4792-8A93-CCDDEE1DF5CC}" type="parTrans" cxnId="{348519F8-7E87-4A21-8101-04DD8790AAF3}">
      <dgm:prSet/>
      <dgm:spPr/>
      <dgm:t>
        <a:bodyPr/>
        <a:lstStyle/>
        <a:p>
          <a:endParaRPr lang="en-US"/>
        </a:p>
      </dgm:t>
    </dgm:pt>
    <dgm:pt modelId="{8B48B2B6-E0D5-4F96-89F7-0560390E564C}" type="sibTrans" cxnId="{348519F8-7E87-4A21-8101-04DD8790AAF3}">
      <dgm:prSet/>
      <dgm:spPr/>
      <dgm:t>
        <a:bodyPr/>
        <a:lstStyle/>
        <a:p>
          <a:endParaRPr lang="en-US"/>
        </a:p>
      </dgm:t>
    </dgm:pt>
    <dgm:pt modelId="{AC1A32F9-3BA2-478B-B0F6-05DE5905B9FE}" type="pres">
      <dgm:prSet presAssocID="{ECCC384C-DA95-447D-BE70-6654284DC13A}" presName="Name0" presStyleCnt="0">
        <dgm:presLayoutVars>
          <dgm:dir/>
          <dgm:animLvl val="lvl"/>
          <dgm:resizeHandles val="exact"/>
        </dgm:presLayoutVars>
      </dgm:prSet>
      <dgm:spPr/>
    </dgm:pt>
    <dgm:pt modelId="{6A85B7E4-AB11-46A1-841F-D3FE42077016}" type="pres">
      <dgm:prSet presAssocID="{954C9CCD-D7A8-42B1-8C78-E205DDACEDBB}" presName="linNode" presStyleCnt="0"/>
      <dgm:spPr/>
    </dgm:pt>
    <dgm:pt modelId="{1D0DDBCD-3D1F-449B-B8EA-6117CA40574B}" type="pres">
      <dgm:prSet presAssocID="{954C9CCD-D7A8-42B1-8C78-E205DDACEDBB}" presName="parentText" presStyleLbl="node1" presStyleIdx="0" presStyleCnt="3" custScaleX="67441" custScaleY="97359">
        <dgm:presLayoutVars>
          <dgm:chMax val="1"/>
          <dgm:bulletEnabled val="1"/>
        </dgm:presLayoutVars>
      </dgm:prSet>
      <dgm:spPr/>
    </dgm:pt>
    <dgm:pt modelId="{B308A364-C422-4AB1-B744-CD2566370BF4}" type="pres">
      <dgm:prSet presAssocID="{954C9CCD-D7A8-42B1-8C78-E205DDACEDBB}" presName="descendantText" presStyleLbl="alignAccFollowNode1" presStyleIdx="0" presStyleCnt="3" custScaleY="125313">
        <dgm:presLayoutVars>
          <dgm:bulletEnabled val="1"/>
        </dgm:presLayoutVars>
      </dgm:prSet>
      <dgm:spPr/>
    </dgm:pt>
    <dgm:pt modelId="{E8FA1764-AACE-4211-889C-1B9F35F504E9}" type="pres">
      <dgm:prSet presAssocID="{44C99907-9039-4E56-AB77-AD919EC6E877}" presName="sp" presStyleCnt="0"/>
      <dgm:spPr/>
    </dgm:pt>
    <dgm:pt modelId="{0DECD5C0-B0E9-4AEF-9D9D-A2E61B517139}" type="pres">
      <dgm:prSet presAssocID="{179822FA-4645-4C0F-A84D-A75C49CFC9FB}" presName="linNode" presStyleCnt="0"/>
      <dgm:spPr/>
    </dgm:pt>
    <dgm:pt modelId="{49E6630C-53D2-4FD5-9904-75AF18DB7547}" type="pres">
      <dgm:prSet presAssocID="{179822FA-4645-4C0F-A84D-A75C49CFC9FB}" presName="parentText" presStyleLbl="node1" presStyleIdx="1" presStyleCnt="3" custScaleX="67441" custScaleY="89098">
        <dgm:presLayoutVars>
          <dgm:chMax val="1"/>
          <dgm:bulletEnabled val="1"/>
        </dgm:presLayoutVars>
      </dgm:prSet>
      <dgm:spPr/>
    </dgm:pt>
    <dgm:pt modelId="{00495D0B-E97C-4663-B053-CD57E381FADB}" type="pres">
      <dgm:prSet presAssocID="{179822FA-4645-4C0F-A84D-A75C49CFC9FB}" presName="descendantText" presStyleLbl="alignAccFollowNode1" presStyleIdx="1" presStyleCnt="3" custScaleY="118658">
        <dgm:presLayoutVars>
          <dgm:bulletEnabled val="1"/>
        </dgm:presLayoutVars>
      </dgm:prSet>
      <dgm:spPr/>
    </dgm:pt>
    <dgm:pt modelId="{0E411FB2-9827-4089-96A6-505E51C4036D}" type="pres">
      <dgm:prSet presAssocID="{E849D988-666B-4EE8-AA6C-4AFFD9FA162D}" presName="sp" presStyleCnt="0"/>
      <dgm:spPr/>
    </dgm:pt>
    <dgm:pt modelId="{4B1647DF-3AF8-4105-9C3D-A856D14891F8}" type="pres">
      <dgm:prSet presAssocID="{22918531-F029-482B-BE2D-D69BF7E06753}" presName="linNode" presStyleCnt="0"/>
      <dgm:spPr/>
    </dgm:pt>
    <dgm:pt modelId="{F5C70402-D0CD-421A-B4A1-1E6A7BCEB02C}" type="pres">
      <dgm:prSet presAssocID="{22918531-F029-482B-BE2D-D69BF7E06753}" presName="parentText" presStyleLbl="node1" presStyleIdx="2" presStyleCnt="3" custScaleX="68427" custScaleY="64572">
        <dgm:presLayoutVars>
          <dgm:chMax val="1"/>
          <dgm:bulletEnabled val="1"/>
        </dgm:presLayoutVars>
      </dgm:prSet>
      <dgm:spPr/>
    </dgm:pt>
    <dgm:pt modelId="{2BB0E532-9DA1-4899-9A06-73485B250E0C}" type="pres">
      <dgm:prSet presAssocID="{22918531-F029-482B-BE2D-D69BF7E06753}" presName="descendantText" presStyleLbl="alignAccFollowNode1" presStyleIdx="2" presStyleCnt="3" custScaleX="97584" custScaleY="112075" custLinFactNeighborX="838" custLinFactNeighborY="-893">
        <dgm:presLayoutVars>
          <dgm:bulletEnabled val="1"/>
        </dgm:presLayoutVars>
      </dgm:prSet>
      <dgm:spPr/>
    </dgm:pt>
  </dgm:ptLst>
  <dgm:cxnLst>
    <dgm:cxn modelId="{061B8903-71FC-482B-A6A1-BE17A9A1DF88}" type="presOf" srcId="{D6CEFF44-365E-43E0-A515-A2ED20F06763}" destId="{B308A364-C422-4AB1-B744-CD2566370BF4}" srcOrd="0" destOrd="1" presId="urn:microsoft.com/office/officeart/2005/8/layout/vList5"/>
    <dgm:cxn modelId="{0B428717-74C1-45E1-8FE0-1CE30AB4EABD}" type="presOf" srcId="{0F48AF8A-3D4D-469A-9049-AC23371524C8}" destId="{2BB0E532-9DA1-4899-9A06-73485B250E0C}" srcOrd="0" destOrd="2" presId="urn:microsoft.com/office/officeart/2005/8/layout/vList5"/>
    <dgm:cxn modelId="{DBBC4B18-4D18-410F-85AD-67F393BFE93D}" srcId="{ECCC384C-DA95-447D-BE70-6654284DC13A}" destId="{954C9CCD-D7A8-42B1-8C78-E205DDACEDBB}" srcOrd="0" destOrd="0" parTransId="{ADC8A8FA-9B1A-40DF-A0CA-E24C75174822}" sibTransId="{44C99907-9039-4E56-AB77-AD919EC6E877}"/>
    <dgm:cxn modelId="{F977751B-90C5-4CB0-9DAF-9DE3C98CB1BD}" srcId="{179822FA-4645-4C0F-A84D-A75C49CFC9FB}" destId="{9696D38C-B01F-49F4-A4F6-312C401C8617}" srcOrd="1" destOrd="0" parTransId="{FAAABD82-CCC3-4F82-A58E-E29787FDA9F1}" sibTransId="{13AB0D13-D385-45F1-82B3-6F970DBFC564}"/>
    <dgm:cxn modelId="{7CD0A31B-5236-4C77-8E5E-B9B4FA2D82AB}" srcId="{179822FA-4645-4C0F-A84D-A75C49CFC9FB}" destId="{08205BD6-BC7C-4BA3-8898-937FD990E75D}" srcOrd="2" destOrd="0" parTransId="{7E8D30C9-1ED4-4387-8007-3D47333A76BC}" sibTransId="{C5D9E213-8E46-4FD9-92B3-FDE8EC150F72}"/>
    <dgm:cxn modelId="{7D2F0C1E-C25D-4AD2-860F-480724918C3E}" srcId="{9696D38C-B01F-49F4-A4F6-312C401C8617}" destId="{4A5B8E01-906E-47B2-B657-AAD6C41FC36C}" srcOrd="0" destOrd="0" parTransId="{04546740-EB68-4F63-86F8-3976F0D277DB}" sibTransId="{E3EA0549-F406-49F2-A0B1-DED888C17F27}"/>
    <dgm:cxn modelId="{B29ED923-0B1D-42A5-8F62-76C9CB33DEED}" type="presOf" srcId="{BB684483-B26F-4A4B-902F-EB53C2168BEB}" destId="{B308A364-C422-4AB1-B744-CD2566370BF4}" srcOrd="0" destOrd="3" presId="urn:microsoft.com/office/officeart/2005/8/layout/vList5"/>
    <dgm:cxn modelId="{0B5E8F26-CB01-4F4B-B05B-0C7CC14D683A}" type="presOf" srcId="{FF966F7D-ED6A-49BB-9B74-0D2B84CF96C8}" destId="{B308A364-C422-4AB1-B744-CD2566370BF4}" srcOrd="0" destOrd="2" presId="urn:microsoft.com/office/officeart/2005/8/layout/vList5"/>
    <dgm:cxn modelId="{8910DF30-413D-4082-9592-2372650C25A9}" srcId="{22918531-F029-482B-BE2D-D69BF7E06753}" destId="{A0E7FB86-7230-4C8D-97A8-8D45B38BB6F3}" srcOrd="0" destOrd="0" parTransId="{CC69D400-05C9-4C38-9DF3-64BE90894834}" sibTransId="{D5DDCDCD-C507-4716-8E29-36D7A0748B2C}"/>
    <dgm:cxn modelId="{0051AA38-32A5-4B12-8C30-CEA2DB58FBAA}" srcId="{22918531-F029-482B-BE2D-D69BF7E06753}" destId="{0F48AF8A-3D4D-469A-9049-AC23371524C8}" srcOrd="2" destOrd="0" parTransId="{7CE86F32-9E1F-42EE-8F73-97C617010EA3}" sibTransId="{D767583E-32B3-4214-B844-E056A6811C37}"/>
    <dgm:cxn modelId="{A71CE73A-35A4-489A-9C11-4DB14ECAE2CF}" type="presOf" srcId="{ECCC384C-DA95-447D-BE70-6654284DC13A}" destId="{AC1A32F9-3BA2-478B-B0F6-05DE5905B9FE}" srcOrd="0" destOrd="0" presId="urn:microsoft.com/office/officeart/2005/8/layout/vList5"/>
    <dgm:cxn modelId="{3BB5813D-A85C-4EE5-915C-3E5FFFD44749}" srcId="{954C9CCD-D7A8-42B1-8C78-E205DDACEDBB}" destId="{D6CEFF44-365E-43E0-A515-A2ED20F06763}" srcOrd="1" destOrd="0" parTransId="{B8BE015D-99DC-478D-BC5C-C11ABA8DB3C9}" sibTransId="{57E05DE6-D341-418A-8CE1-3F9761145EB3}"/>
    <dgm:cxn modelId="{9FD20B40-5A4C-404F-9E95-365035D20E08}" type="presOf" srcId="{98A5CAFE-8750-4916-8F0B-231C08480942}" destId="{B308A364-C422-4AB1-B744-CD2566370BF4}" srcOrd="0" destOrd="4" presId="urn:microsoft.com/office/officeart/2005/8/layout/vList5"/>
    <dgm:cxn modelId="{5FE1D541-833B-4AB6-ADF3-8FD418037F88}" type="presOf" srcId="{08205BD6-BC7C-4BA3-8898-937FD990E75D}" destId="{00495D0B-E97C-4663-B053-CD57E381FADB}" srcOrd="0" destOrd="3" presId="urn:microsoft.com/office/officeart/2005/8/layout/vList5"/>
    <dgm:cxn modelId="{E26E2A62-13E9-48BE-A8D5-1BA0DC590869}" type="presOf" srcId="{954C9CCD-D7A8-42B1-8C78-E205DDACEDBB}" destId="{1D0DDBCD-3D1F-449B-B8EA-6117CA40574B}" srcOrd="0" destOrd="0" presId="urn:microsoft.com/office/officeart/2005/8/layout/vList5"/>
    <dgm:cxn modelId="{625A6746-F291-4C7F-B19C-05E39B30C19D}" type="presOf" srcId="{179822FA-4645-4C0F-A84D-A75C49CFC9FB}" destId="{49E6630C-53D2-4FD5-9904-75AF18DB7547}" srcOrd="0" destOrd="0" presId="urn:microsoft.com/office/officeart/2005/8/layout/vList5"/>
    <dgm:cxn modelId="{CFE0916E-B7C9-4F74-858E-BF831145F963}" type="presOf" srcId="{15A95736-2E3B-4FD9-B016-F57535638499}" destId="{00495D0B-E97C-4663-B053-CD57E381FADB}" srcOrd="0" destOrd="0" presId="urn:microsoft.com/office/officeart/2005/8/layout/vList5"/>
    <dgm:cxn modelId="{9DC0B57D-D776-4181-B5EB-D97C97AAB3D5}" type="presOf" srcId="{9696D38C-B01F-49F4-A4F6-312C401C8617}" destId="{00495D0B-E97C-4663-B053-CD57E381FADB}" srcOrd="0" destOrd="1" presId="urn:microsoft.com/office/officeart/2005/8/layout/vList5"/>
    <dgm:cxn modelId="{DE76247F-C1BC-408F-B869-AE1CE667CF2C}" type="presOf" srcId="{4A5B8E01-906E-47B2-B657-AAD6C41FC36C}" destId="{00495D0B-E97C-4663-B053-CD57E381FADB}" srcOrd="0" destOrd="2" presId="urn:microsoft.com/office/officeart/2005/8/layout/vList5"/>
    <dgm:cxn modelId="{0DE36F87-3DF6-47B6-A024-963458168403}" type="presOf" srcId="{3A65859D-BC0F-4964-A496-38E476BAA312}" destId="{2BB0E532-9DA1-4899-9A06-73485B250E0C}" srcOrd="0" destOrd="1" presId="urn:microsoft.com/office/officeart/2005/8/layout/vList5"/>
    <dgm:cxn modelId="{5A346F88-C404-49A3-A608-2D6850B02E29}" srcId="{22918531-F029-482B-BE2D-D69BF7E06753}" destId="{3A65859D-BC0F-4964-A496-38E476BAA312}" srcOrd="1" destOrd="0" parTransId="{0F99EBD2-22D4-4F75-A8DA-CFD0F5191681}" sibTransId="{E4006FD5-2FE3-470D-B4A9-C3359806AB98}"/>
    <dgm:cxn modelId="{1CCC5E8A-0D4D-42D6-9F09-5E1D6879A39A}" srcId="{954C9CCD-D7A8-42B1-8C78-E205DDACEDBB}" destId="{AA491247-5570-48F9-BED1-D4EAADB9FCBE}" srcOrd="0" destOrd="0" parTransId="{0961B732-C5BE-4F4F-949C-385B2CEA0D7E}" sibTransId="{B887AE3B-EB63-4F1E-B95A-C0FE448D877F}"/>
    <dgm:cxn modelId="{5200E991-4D83-4600-941D-C024D315DFB9}" srcId="{ECCC384C-DA95-447D-BE70-6654284DC13A}" destId="{179822FA-4645-4C0F-A84D-A75C49CFC9FB}" srcOrd="1" destOrd="0" parTransId="{3E59F82E-E526-4CAD-868E-20F7F73A101E}" sibTransId="{E849D988-666B-4EE8-AA6C-4AFFD9FA162D}"/>
    <dgm:cxn modelId="{D9580698-3101-407E-AB9F-328236C1DD94}" type="presOf" srcId="{7EE52260-CB46-4F1A-9D94-8385F0ED5145}" destId="{00495D0B-E97C-4663-B053-CD57E381FADB}" srcOrd="0" destOrd="4" presId="urn:microsoft.com/office/officeart/2005/8/layout/vList5"/>
    <dgm:cxn modelId="{D4B3649C-4E48-48D0-9836-AEE38BE27FD4}" srcId="{08205BD6-BC7C-4BA3-8898-937FD990E75D}" destId="{7EE52260-CB46-4F1A-9D94-8385F0ED5145}" srcOrd="0" destOrd="0" parTransId="{AE5E935D-ACB5-4D01-AFC9-A1FFD935757D}" sibTransId="{B789ADD2-D1A5-434A-A2C4-0B2570CC3BBA}"/>
    <dgm:cxn modelId="{7880B8A8-3BC4-4BF1-837A-9CEB0FBFC4FB}" srcId="{954C9CCD-D7A8-42B1-8C78-E205DDACEDBB}" destId="{BB684483-B26F-4A4B-902F-EB53C2168BEB}" srcOrd="2" destOrd="0" parTransId="{98E0E733-6B0C-4B82-A010-0A9807E4C92B}" sibTransId="{E9418CE7-607A-4EF4-8491-03CDC1CDCD07}"/>
    <dgm:cxn modelId="{82A615A9-916F-4959-8CF6-CCBF1E015D8C}" srcId="{179822FA-4645-4C0F-A84D-A75C49CFC9FB}" destId="{15A95736-2E3B-4FD9-B016-F57535638499}" srcOrd="0" destOrd="0" parTransId="{6F5D2288-B2F5-4404-8390-B70CDD144D31}" sibTransId="{F1E12EA4-477D-4734-BF35-26A513B11ED9}"/>
    <dgm:cxn modelId="{17F555AF-26AE-4336-B8F4-0DC7A236277B}" srcId="{954C9CCD-D7A8-42B1-8C78-E205DDACEDBB}" destId="{98A5CAFE-8750-4916-8F0B-231C08480942}" srcOrd="3" destOrd="0" parTransId="{082A881C-9F1D-48BF-AEF2-492F57802072}" sibTransId="{D1A8522E-B0D1-4835-8EB9-0F35D0818E31}"/>
    <dgm:cxn modelId="{612103B6-0B21-4FE9-BA58-A6320ED192DE}" type="presOf" srcId="{828773FD-3345-47E0-B0CF-82F9DDA0D96E}" destId="{B308A364-C422-4AB1-B744-CD2566370BF4}" srcOrd="0" destOrd="5" presId="urn:microsoft.com/office/officeart/2005/8/layout/vList5"/>
    <dgm:cxn modelId="{D27827B9-DED8-4345-A11A-4F0616D44C31}" srcId="{ECCC384C-DA95-447D-BE70-6654284DC13A}" destId="{22918531-F029-482B-BE2D-D69BF7E06753}" srcOrd="2" destOrd="0" parTransId="{891A6AF5-13FE-431E-BEBE-081F583F143F}" sibTransId="{0995D6F0-5646-4AC5-841D-3FA34C3D8EB6}"/>
    <dgm:cxn modelId="{3BC044BF-A30B-44F5-84D2-5F74D9487457}" srcId="{D6CEFF44-365E-43E0-A515-A2ED20F06763}" destId="{FF966F7D-ED6A-49BB-9B74-0D2B84CF96C8}" srcOrd="0" destOrd="0" parTransId="{B520D335-8BA0-4AF1-BB3C-BDBE837B347B}" sibTransId="{47506AE5-F398-4B00-BCED-991CAAEA9461}"/>
    <dgm:cxn modelId="{18A74AC1-CC1F-4725-96BB-5FB3A72B8277}" type="presOf" srcId="{2947432B-BEC4-427A-AD32-F5A21BEF311C}" destId="{2BB0E532-9DA1-4899-9A06-73485B250E0C}" srcOrd="0" destOrd="3" presId="urn:microsoft.com/office/officeart/2005/8/layout/vList5"/>
    <dgm:cxn modelId="{658DC9CF-0F06-4D6D-AD93-4120F8973E65}" srcId="{954C9CCD-D7A8-42B1-8C78-E205DDACEDBB}" destId="{828773FD-3345-47E0-B0CF-82F9DDA0D96E}" srcOrd="4" destOrd="0" parTransId="{2B622476-3F7E-4E19-9696-D85EC2182597}" sibTransId="{836855AB-EAF2-45DB-B384-F437182013BB}"/>
    <dgm:cxn modelId="{13A72BD2-742B-4589-9570-2A7FF31BC8FF}" type="presOf" srcId="{AA491247-5570-48F9-BED1-D4EAADB9FCBE}" destId="{B308A364-C422-4AB1-B744-CD2566370BF4}" srcOrd="0" destOrd="0" presId="urn:microsoft.com/office/officeart/2005/8/layout/vList5"/>
    <dgm:cxn modelId="{96A1E3D9-DC2F-40D7-B94C-5BCABCEB3EC8}" type="presOf" srcId="{A0E7FB86-7230-4C8D-97A8-8D45B38BB6F3}" destId="{2BB0E532-9DA1-4899-9A06-73485B250E0C}" srcOrd="0" destOrd="0" presId="urn:microsoft.com/office/officeart/2005/8/layout/vList5"/>
    <dgm:cxn modelId="{F01C50F5-FD8E-4505-A9F3-2221D75C090A}" type="presOf" srcId="{22918531-F029-482B-BE2D-D69BF7E06753}" destId="{F5C70402-D0CD-421A-B4A1-1E6A7BCEB02C}" srcOrd="0" destOrd="0" presId="urn:microsoft.com/office/officeart/2005/8/layout/vList5"/>
    <dgm:cxn modelId="{348519F8-7E87-4A21-8101-04DD8790AAF3}" srcId="{22918531-F029-482B-BE2D-D69BF7E06753}" destId="{2947432B-BEC4-427A-AD32-F5A21BEF311C}" srcOrd="3" destOrd="0" parTransId="{53FA324D-54E3-4792-8A93-CCDDEE1DF5CC}" sibTransId="{8B48B2B6-E0D5-4F96-89F7-0560390E564C}"/>
    <dgm:cxn modelId="{30E5B778-2823-4F30-BEAA-75A3FD700A72}" type="presParOf" srcId="{AC1A32F9-3BA2-478B-B0F6-05DE5905B9FE}" destId="{6A85B7E4-AB11-46A1-841F-D3FE42077016}" srcOrd="0" destOrd="0" presId="urn:microsoft.com/office/officeart/2005/8/layout/vList5"/>
    <dgm:cxn modelId="{DEAB0B65-CD73-4EA4-ABAE-5D05AAA60327}" type="presParOf" srcId="{6A85B7E4-AB11-46A1-841F-D3FE42077016}" destId="{1D0DDBCD-3D1F-449B-B8EA-6117CA40574B}" srcOrd="0" destOrd="0" presId="urn:microsoft.com/office/officeart/2005/8/layout/vList5"/>
    <dgm:cxn modelId="{33F5A824-33E6-438F-9B19-D19DCCF0CDFC}" type="presParOf" srcId="{6A85B7E4-AB11-46A1-841F-D3FE42077016}" destId="{B308A364-C422-4AB1-B744-CD2566370BF4}" srcOrd="1" destOrd="0" presId="urn:microsoft.com/office/officeart/2005/8/layout/vList5"/>
    <dgm:cxn modelId="{03379818-5D7F-4707-835B-737657564753}" type="presParOf" srcId="{AC1A32F9-3BA2-478B-B0F6-05DE5905B9FE}" destId="{E8FA1764-AACE-4211-889C-1B9F35F504E9}" srcOrd="1" destOrd="0" presId="urn:microsoft.com/office/officeart/2005/8/layout/vList5"/>
    <dgm:cxn modelId="{56A3D46C-A535-4E5E-BA71-C91D71365A95}" type="presParOf" srcId="{AC1A32F9-3BA2-478B-B0F6-05DE5905B9FE}" destId="{0DECD5C0-B0E9-4AEF-9D9D-A2E61B517139}" srcOrd="2" destOrd="0" presId="urn:microsoft.com/office/officeart/2005/8/layout/vList5"/>
    <dgm:cxn modelId="{0E6F43B8-C120-4F9D-A32F-EB4C8F83C4A1}" type="presParOf" srcId="{0DECD5C0-B0E9-4AEF-9D9D-A2E61B517139}" destId="{49E6630C-53D2-4FD5-9904-75AF18DB7547}" srcOrd="0" destOrd="0" presId="urn:microsoft.com/office/officeart/2005/8/layout/vList5"/>
    <dgm:cxn modelId="{F7496791-BD3A-4D0A-A398-CB8EBB4EAC24}" type="presParOf" srcId="{0DECD5C0-B0E9-4AEF-9D9D-A2E61B517139}" destId="{00495D0B-E97C-4663-B053-CD57E381FADB}" srcOrd="1" destOrd="0" presId="urn:microsoft.com/office/officeart/2005/8/layout/vList5"/>
    <dgm:cxn modelId="{B73EA9B7-8E72-490E-A3FB-995FACC08BCD}" type="presParOf" srcId="{AC1A32F9-3BA2-478B-B0F6-05DE5905B9FE}" destId="{0E411FB2-9827-4089-96A6-505E51C4036D}" srcOrd="3" destOrd="0" presId="urn:microsoft.com/office/officeart/2005/8/layout/vList5"/>
    <dgm:cxn modelId="{43CCA348-1E73-418F-9529-4167876CC51F}" type="presParOf" srcId="{AC1A32F9-3BA2-478B-B0F6-05DE5905B9FE}" destId="{4B1647DF-3AF8-4105-9C3D-A856D14891F8}" srcOrd="4" destOrd="0" presId="urn:microsoft.com/office/officeart/2005/8/layout/vList5"/>
    <dgm:cxn modelId="{EC7D9F41-067C-44F9-A0AA-6337DDA0B5FE}" type="presParOf" srcId="{4B1647DF-3AF8-4105-9C3D-A856D14891F8}" destId="{F5C70402-D0CD-421A-B4A1-1E6A7BCEB02C}" srcOrd="0" destOrd="0" presId="urn:microsoft.com/office/officeart/2005/8/layout/vList5"/>
    <dgm:cxn modelId="{649C50BC-9FDF-47C3-8AB3-4D771A3A0480}" type="presParOf" srcId="{4B1647DF-3AF8-4105-9C3D-A856D14891F8}" destId="{2BB0E532-9DA1-4899-9A06-73485B250E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F3D29-B050-4FC0-8A26-969C2D6FC2F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8DF4DC0-469C-471E-AA78-522A34192263}">
      <dgm:prSet phldrT="[Text]" custT="1">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sz="800" b="1" dirty="0">
              <a:solidFill>
                <a:schemeClr val="tx1"/>
              </a:solidFill>
            </a:rPr>
            <a:t>1. Notify your supervisor of potential leave dates</a:t>
          </a:r>
        </a:p>
      </dgm:t>
    </dgm:pt>
    <dgm:pt modelId="{D961A03B-5BF4-42D8-88EC-31D4442C1D04}" type="parTrans" cxnId="{62DB0EC6-1685-47E9-A30D-E34E30966CB9}">
      <dgm:prSet/>
      <dgm:spPr/>
      <dgm:t>
        <a:bodyPr/>
        <a:lstStyle/>
        <a:p>
          <a:endParaRPr lang="en-US"/>
        </a:p>
      </dgm:t>
    </dgm:pt>
    <dgm:pt modelId="{B70B31AF-9FB4-4A76-97D0-D15EAE9438BF}" type="sibTrans" cxnId="{62DB0EC6-1685-47E9-A30D-E34E30966CB9}">
      <dgm:prSet>
        <dgm:style>
          <a:lnRef idx="3">
            <a:schemeClr val="lt1"/>
          </a:lnRef>
          <a:fillRef idx="1">
            <a:schemeClr val="accent1"/>
          </a:fillRef>
          <a:effectRef idx="1">
            <a:schemeClr val="accent1"/>
          </a:effectRef>
          <a:fontRef idx="minor">
            <a:schemeClr val="lt1"/>
          </a:fontRef>
        </dgm:style>
      </dgm:prSet>
      <dgm:spPr/>
      <dgm:t>
        <a:bodyPr/>
        <a:lstStyle/>
        <a:p>
          <a:endParaRPr lang="en-US"/>
        </a:p>
      </dgm:t>
    </dgm:pt>
    <dgm:pt modelId="{9083D088-F4CB-4548-8DE7-F83779D5118A}">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b="1" dirty="0">
              <a:solidFill>
                <a:schemeClr val="tx1"/>
              </a:solidFill>
            </a:rPr>
            <a:t>7. </a:t>
          </a:r>
          <a:r>
            <a:rPr lang="en-US" b="1">
              <a:solidFill>
                <a:schemeClr val="tx1"/>
              </a:solidFill>
            </a:rPr>
            <a:t>Upon NJ STAT (STD) </a:t>
          </a:r>
          <a:r>
            <a:rPr lang="en-US" b="1" dirty="0">
              <a:solidFill>
                <a:schemeClr val="tx1"/>
              </a:solidFill>
            </a:rPr>
            <a:t>ending</a:t>
          </a:r>
          <a:r>
            <a:rPr lang="en-US" b="1">
              <a:solidFill>
                <a:schemeClr val="tx1"/>
              </a:solidFill>
            </a:rPr>
            <a:t>,  NJPFL </a:t>
          </a:r>
          <a:r>
            <a:rPr lang="en-US" b="1" dirty="0">
              <a:solidFill>
                <a:schemeClr val="tx1"/>
              </a:solidFill>
            </a:rPr>
            <a:t>will start (if elected).</a:t>
          </a:r>
        </a:p>
      </dgm:t>
    </dgm:pt>
    <dgm:pt modelId="{6FD2B4F8-9E95-4213-B0BA-670454A95B5E}" type="parTrans" cxnId="{20045C97-4EE9-4D62-A3E2-F518FB173392}">
      <dgm:prSet/>
      <dgm:spPr/>
      <dgm:t>
        <a:bodyPr/>
        <a:lstStyle/>
        <a:p>
          <a:endParaRPr lang="en-US"/>
        </a:p>
      </dgm:t>
    </dgm:pt>
    <dgm:pt modelId="{3E9D6AFD-213A-4D9A-B70D-A2831A139A54}" type="sibTrans" cxnId="{20045C97-4EE9-4D62-A3E2-F518FB173392}">
      <dgm:prSet/>
      <dgm:spPr/>
      <dgm:t>
        <a:bodyPr/>
        <a:lstStyle/>
        <a:p>
          <a:endParaRPr lang="en-US"/>
        </a:p>
      </dgm:t>
    </dgm:pt>
    <dgm:pt modelId="{82B05942-875E-4FAB-BE83-BB46BA146CEB}">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b="1" dirty="0">
              <a:solidFill>
                <a:schemeClr val="tx1"/>
              </a:solidFill>
            </a:rPr>
            <a:t>8. Notify Leave Consultant of your return-to-work date.  </a:t>
          </a:r>
        </a:p>
      </dgm:t>
    </dgm:pt>
    <dgm:pt modelId="{6598C25B-B866-4817-8E8D-8782B3AD0BAE}" type="parTrans" cxnId="{00ABFB93-4235-48F1-BD16-21FCCD2AFB6B}">
      <dgm:prSet/>
      <dgm:spPr/>
      <dgm:t>
        <a:bodyPr/>
        <a:lstStyle/>
        <a:p>
          <a:endParaRPr lang="en-US"/>
        </a:p>
      </dgm:t>
    </dgm:pt>
    <dgm:pt modelId="{85296D5B-0861-42BC-956B-5FDFD245EEE7}" type="sibTrans" cxnId="{00ABFB93-4235-48F1-BD16-21FCCD2AFB6B}">
      <dgm:prSet/>
      <dgm:spPr/>
      <dgm:t>
        <a:bodyPr/>
        <a:lstStyle/>
        <a:p>
          <a:endParaRPr lang="en-US"/>
        </a:p>
      </dgm:t>
    </dgm:pt>
    <dgm:pt modelId="{4D127A5F-DEB2-4ED2-AAC8-EAE48AAA74DD}">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b="1" dirty="0">
              <a:solidFill>
                <a:schemeClr val="tx1"/>
              </a:solidFill>
            </a:rPr>
            <a:t>9. Leave Consultant will update The Hartford </a:t>
          </a:r>
          <a:r>
            <a:rPr lang="en-US" b="1">
              <a:solidFill>
                <a:schemeClr val="tx1"/>
              </a:solidFill>
            </a:rPr>
            <a:t>and Renaissance </a:t>
          </a:r>
          <a:r>
            <a:rPr lang="en-US" b="1" dirty="0">
              <a:solidFill>
                <a:schemeClr val="tx1"/>
              </a:solidFill>
            </a:rPr>
            <a:t>with your return-to-work date. </a:t>
          </a:r>
        </a:p>
      </dgm:t>
    </dgm:pt>
    <dgm:pt modelId="{BC3F6D2C-47D0-4A08-A7F9-02F77DFDE763}" type="parTrans" cxnId="{2A01E43D-42C1-433C-9293-B28D536EEC12}">
      <dgm:prSet/>
      <dgm:spPr/>
      <dgm:t>
        <a:bodyPr/>
        <a:lstStyle/>
        <a:p>
          <a:endParaRPr lang="en-US"/>
        </a:p>
      </dgm:t>
    </dgm:pt>
    <dgm:pt modelId="{B6EE8F91-CC79-4536-AB72-678C19376BB2}" type="sibTrans" cxnId="{2A01E43D-42C1-433C-9293-B28D536EEC12}">
      <dgm:prSet/>
      <dgm:spPr/>
      <dgm:t>
        <a:bodyPr/>
        <a:lstStyle/>
        <a:p>
          <a:endParaRPr lang="en-US"/>
        </a:p>
      </dgm:t>
    </dgm:pt>
    <dgm:pt modelId="{4337B83A-9B92-4198-A184-1A7EE262C3EB}">
      <dgm:prSet custT="1">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sz="800" b="1" dirty="0">
              <a:solidFill>
                <a:schemeClr val="tx1"/>
              </a:solidFill>
            </a:rPr>
            <a:t>3. Leave Consultant will contact you via email/phone</a:t>
          </a:r>
        </a:p>
      </dgm:t>
    </dgm:pt>
    <dgm:pt modelId="{7117C85A-E320-493E-9026-EA75D628C706}" type="parTrans" cxnId="{EDDE855B-6F74-4929-9C2F-CFF4D7FF3218}">
      <dgm:prSet/>
      <dgm:spPr/>
      <dgm:t>
        <a:bodyPr/>
        <a:lstStyle/>
        <a:p>
          <a:endParaRPr lang="en-US"/>
        </a:p>
      </dgm:t>
    </dgm:pt>
    <dgm:pt modelId="{DCDA06FE-3624-45FD-B60E-F84AD28F22B5}" type="sibTrans" cxnId="{EDDE855B-6F74-4929-9C2F-CFF4D7FF3218}">
      <dgm:prSet/>
      <dgm:spPr/>
      <dgm:t>
        <a:bodyPr/>
        <a:lstStyle/>
        <a:p>
          <a:endParaRPr lang="en-US"/>
        </a:p>
      </dgm:t>
    </dgm:pt>
    <dgm:pt modelId="{2658906E-70C5-4CA6-ABCE-720DA451F70E}">
      <dgm:prSet custT="1">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sz="800" b="1" dirty="0">
              <a:solidFill>
                <a:schemeClr val="tx1"/>
              </a:solidFill>
            </a:rPr>
            <a:t>6. 5 days prior to NJ STAT (STD) ending, Leave Consultant will reach out to you to discuss NJPFL.</a:t>
          </a:r>
        </a:p>
      </dgm:t>
    </dgm:pt>
    <dgm:pt modelId="{C55289BD-0E0F-4613-8FF5-8045773E6E8E}" type="parTrans" cxnId="{F8782796-4F52-4F0F-A53D-4DACCDB06A63}">
      <dgm:prSet/>
      <dgm:spPr/>
      <dgm:t>
        <a:bodyPr/>
        <a:lstStyle/>
        <a:p>
          <a:endParaRPr lang="en-US"/>
        </a:p>
      </dgm:t>
    </dgm:pt>
    <dgm:pt modelId="{362A9233-F9D1-4DE0-A6E1-C62CF300DBEC}" type="sibTrans" cxnId="{F8782796-4F52-4F0F-A53D-4DACCDB06A63}">
      <dgm:prSet/>
      <dgm:spPr/>
      <dgm:t>
        <a:bodyPr/>
        <a:lstStyle/>
        <a:p>
          <a:endParaRPr lang="en-US"/>
        </a:p>
      </dgm:t>
    </dgm:pt>
    <dgm:pt modelId="{2B174C68-064C-4F3D-99D5-4D7FB0EDCB22}">
      <dgm:prSet custT="1">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sz="800" b="1" dirty="0">
              <a:solidFill>
                <a:schemeClr val="tx1"/>
              </a:solidFill>
            </a:rPr>
            <a:t>5. Leave Consultant will reach out to you once claim determination is made.</a:t>
          </a:r>
        </a:p>
      </dgm:t>
    </dgm:pt>
    <dgm:pt modelId="{491CA86E-DB8E-48CD-B3E0-290F518F1D44}" type="parTrans" cxnId="{738A7443-2011-4DDE-B653-19A91DCA4EFA}">
      <dgm:prSet/>
      <dgm:spPr/>
      <dgm:t>
        <a:bodyPr/>
        <a:lstStyle/>
        <a:p>
          <a:endParaRPr lang="en-US"/>
        </a:p>
      </dgm:t>
    </dgm:pt>
    <dgm:pt modelId="{491E09E7-C3E8-4C39-A89F-CF470C8265EF}" type="sibTrans" cxnId="{738A7443-2011-4DDE-B653-19A91DCA4EFA}">
      <dgm:prSet/>
      <dgm:spPr/>
      <dgm:t>
        <a:bodyPr/>
        <a:lstStyle/>
        <a:p>
          <a:endParaRPr lang="en-US"/>
        </a:p>
      </dgm:t>
    </dgm:pt>
    <dgm:pt modelId="{AE80279A-1DAA-4872-93B1-21DEB3B6277B}">
      <dgm:prSet custT="1">
        <dgm:style>
          <a:lnRef idx="2">
            <a:schemeClr val="accent2">
              <a:shade val="15000"/>
            </a:schemeClr>
          </a:lnRef>
          <a:fillRef idx="1">
            <a:schemeClr val="accent2"/>
          </a:fillRef>
          <a:effectRef idx="0">
            <a:schemeClr val="accent2"/>
          </a:effectRef>
          <a:fontRef idx="minor">
            <a:schemeClr val="lt1"/>
          </a:fontRef>
        </dgm:style>
      </dgm:prSet>
      <dgm:spPr/>
      <dgm:t>
        <a:bodyPr/>
        <a:lstStyle/>
        <a:p>
          <a:pPr algn="l"/>
          <a:r>
            <a:rPr lang="en-US" sz="800" b="1" dirty="0">
              <a:solidFill>
                <a:schemeClr val="tx1"/>
              </a:solidFill>
              <a:latin typeface="+mn-lt"/>
              <a:ea typeface="Calibri" panose="020F0502020204030204" pitchFamily="34" charset="0"/>
            </a:rPr>
            <a:t>2. </a:t>
          </a:r>
          <a:r>
            <a:rPr lang="en-US" sz="800" b="1" dirty="0">
              <a:solidFill>
                <a:schemeClr val="tx1"/>
              </a:solidFill>
              <a:latin typeface="+mn-lt"/>
            </a:rPr>
            <a:t>Contact the Hartford to set up your FMLA &amp; NYPFL claim and go to Renaissance Liberty website for NJ STD claim form</a:t>
          </a:r>
          <a:r>
            <a:rPr lang="en-US" sz="800" b="1" dirty="0">
              <a:solidFill>
                <a:schemeClr val="tx1"/>
              </a:solidFill>
              <a:latin typeface="+mn-lt"/>
              <a:ea typeface="Calibri" panose="020F0502020204030204" pitchFamily="34" charset="0"/>
            </a:rPr>
            <a:t>. </a:t>
          </a:r>
        </a:p>
      </dgm:t>
    </dgm:pt>
    <dgm:pt modelId="{3839215B-AAE0-4477-9F5E-6AA0925E4A9D}" type="parTrans" cxnId="{FB86C302-46B1-40A1-AC55-6FBAF9663009}">
      <dgm:prSet/>
      <dgm:spPr/>
      <dgm:t>
        <a:bodyPr/>
        <a:lstStyle/>
        <a:p>
          <a:endParaRPr lang="en-US"/>
        </a:p>
      </dgm:t>
    </dgm:pt>
    <dgm:pt modelId="{DFBD8AD8-A2B8-4F95-A80A-6F16DE309B9F}" type="sibTrans" cxnId="{FB86C302-46B1-40A1-AC55-6FBAF9663009}">
      <dgm:prSet/>
      <dgm:spPr/>
      <dgm:t>
        <a:bodyPr/>
        <a:lstStyle/>
        <a:p>
          <a:endParaRPr lang="en-US"/>
        </a:p>
      </dgm:t>
    </dgm:pt>
    <dgm:pt modelId="{84E1A1A0-2F73-4857-A021-0910000BCF04}">
      <dgm:prSet custT="1">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sz="800" b="1" dirty="0">
              <a:solidFill>
                <a:schemeClr val="tx1"/>
              </a:solidFill>
            </a:rPr>
            <a:t>4. Supporting documentation must be provided to The Hartford within 15 days of leave start date</a:t>
          </a:r>
        </a:p>
      </dgm:t>
    </dgm:pt>
    <dgm:pt modelId="{BCB9C274-849E-4D59-8D4F-5CE15E2CD3CE}" type="parTrans" cxnId="{9676B3CF-15FC-4419-830C-EBD3DD875E65}">
      <dgm:prSet/>
      <dgm:spPr/>
      <dgm:t>
        <a:bodyPr/>
        <a:lstStyle/>
        <a:p>
          <a:endParaRPr lang="en-US"/>
        </a:p>
      </dgm:t>
    </dgm:pt>
    <dgm:pt modelId="{16091FF1-ABF4-478F-A552-272BEC00F817}" type="sibTrans" cxnId="{9676B3CF-15FC-4419-830C-EBD3DD875E65}">
      <dgm:prSet/>
      <dgm:spPr/>
      <dgm:t>
        <a:bodyPr/>
        <a:lstStyle/>
        <a:p>
          <a:endParaRPr lang="en-US"/>
        </a:p>
      </dgm:t>
    </dgm:pt>
    <dgm:pt modelId="{D2105A4A-35B1-4998-97F1-2C9779E089A6}" type="pres">
      <dgm:prSet presAssocID="{FADF3D29-B050-4FC0-8A26-969C2D6FC2F0}" presName="Name0" presStyleCnt="0">
        <dgm:presLayoutVars>
          <dgm:dir/>
          <dgm:resizeHandles val="exact"/>
        </dgm:presLayoutVars>
      </dgm:prSet>
      <dgm:spPr/>
    </dgm:pt>
    <dgm:pt modelId="{4058A114-750F-47E7-A2F3-05BE906FEC58}" type="pres">
      <dgm:prSet presAssocID="{FADF3D29-B050-4FC0-8A26-969C2D6FC2F0}" presName="cycle" presStyleCnt="0"/>
      <dgm:spPr/>
    </dgm:pt>
    <dgm:pt modelId="{BB857F8C-919F-4792-9953-40FF63DDE158}" type="pres">
      <dgm:prSet presAssocID="{A8DF4DC0-469C-471E-AA78-522A34192263}" presName="nodeFirstNode" presStyleLbl="node1" presStyleIdx="0" presStyleCnt="9">
        <dgm:presLayoutVars>
          <dgm:bulletEnabled val="1"/>
        </dgm:presLayoutVars>
      </dgm:prSet>
      <dgm:spPr/>
    </dgm:pt>
    <dgm:pt modelId="{B0457F34-88D6-4931-8781-92D91A8015F7}" type="pres">
      <dgm:prSet presAssocID="{B70B31AF-9FB4-4A76-97D0-D15EAE9438BF}" presName="sibTransFirstNode" presStyleLbl="bgShp" presStyleIdx="0" presStyleCnt="1"/>
      <dgm:spPr/>
    </dgm:pt>
    <dgm:pt modelId="{F97C4707-8069-4866-B7FA-1D23157916AF}" type="pres">
      <dgm:prSet presAssocID="{AE80279A-1DAA-4872-93B1-21DEB3B6277B}" presName="nodeFollowingNodes" presStyleLbl="node1" presStyleIdx="1" presStyleCnt="9" custScaleX="119235" custScaleY="123001" custRadScaleRad="104205" custRadScaleInc="22091">
        <dgm:presLayoutVars>
          <dgm:bulletEnabled val="1"/>
        </dgm:presLayoutVars>
      </dgm:prSet>
      <dgm:spPr/>
    </dgm:pt>
    <dgm:pt modelId="{FF83F29D-E7D3-4F43-8EAE-23D48AE45991}" type="pres">
      <dgm:prSet presAssocID="{4337B83A-9B92-4198-A184-1A7EE262C3EB}" presName="nodeFollowingNodes" presStyleLbl="node1" presStyleIdx="2" presStyleCnt="9">
        <dgm:presLayoutVars>
          <dgm:bulletEnabled val="1"/>
        </dgm:presLayoutVars>
      </dgm:prSet>
      <dgm:spPr/>
    </dgm:pt>
    <dgm:pt modelId="{059833D7-5810-4175-ADF2-607BA13C0591}" type="pres">
      <dgm:prSet presAssocID="{84E1A1A0-2F73-4857-A021-0910000BCF04}" presName="nodeFollowingNodes" presStyleLbl="node1" presStyleIdx="3" presStyleCnt="9" custScaleX="131786">
        <dgm:presLayoutVars>
          <dgm:bulletEnabled val="1"/>
        </dgm:presLayoutVars>
      </dgm:prSet>
      <dgm:spPr/>
    </dgm:pt>
    <dgm:pt modelId="{F9BB619A-11F8-4C8B-9A24-47E464C5605C}" type="pres">
      <dgm:prSet presAssocID="{2B174C68-064C-4F3D-99D5-4D7FB0EDCB22}" presName="nodeFollowingNodes" presStyleLbl="node1" presStyleIdx="4" presStyleCnt="9" custScaleX="109810" custRadScaleRad="105777" custRadScaleInc="-20364">
        <dgm:presLayoutVars>
          <dgm:bulletEnabled val="1"/>
        </dgm:presLayoutVars>
      </dgm:prSet>
      <dgm:spPr/>
    </dgm:pt>
    <dgm:pt modelId="{3A158CB7-7138-49E7-98BF-69471B5A6CED}" type="pres">
      <dgm:prSet presAssocID="{2658906E-70C5-4CA6-ABCE-720DA451F70E}" presName="nodeFollowingNodes" presStyleLbl="node1" presStyleIdx="5" presStyleCnt="9" custScaleX="112524" custRadScaleRad="104042" custRadScaleInc="20912">
        <dgm:presLayoutVars>
          <dgm:bulletEnabled val="1"/>
        </dgm:presLayoutVars>
      </dgm:prSet>
      <dgm:spPr/>
    </dgm:pt>
    <dgm:pt modelId="{358C0329-7D06-412C-9236-8F0C8FFEF24B}" type="pres">
      <dgm:prSet presAssocID="{9083D088-F4CB-4548-8DE7-F83779D5118A}" presName="nodeFollowingNodes" presStyleLbl="node1" presStyleIdx="6" presStyleCnt="9" custRadScaleRad="101868" custRadScaleInc="8839">
        <dgm:presLayoutVars>
          <dgm:bulletEnabled val="1"/>
        </dgm:presLayoutVars>
      </dgm:prSet>
      <dgm:spPr/>
    </dgm:pt>
    <dgm:pt modelId="{DAFBB7C6-31E8-40E5-BD8F-A4C2F9C5C85F}" type="pres">
      <dgm:prSet presAssocID="{82B05942-875E-4FAB-BE83-BB46BA146CEB}" presName="nodeFollowingNodes" presStyleLbl="node1" presStyleIdx="7" presStyleCnt="9" custRadScaleRad="104455" custRadScaleInc="-10771">
        <dgm:presLayoutVars>
          <dgm:bulletEnabled val="1"/>
        </dgm:presLayoutVars>
      </dgm:prSet>
      <dgm:spPr/>
    </dgm:pt>
    <dgm:pt modelId="{F2ECB53B-92DB-4935-AD0E-52A051373611}" type="pres">
      <dgm:prSet presAssocID="{4D127A5F-DEB2-4ED2-AAC8-EAE48AAA74DD}" presName="nodeFollowingNodes" presStyleLbl="node1" presStyleIdx="8" presStyleCnt="9" custRadScaleRad="102511" custRadScaleInc="-25315">
        <dgm:presLayoutVars>
          <dgm:bulletEnabled val="1"/>
        </dgm:presLayoutVars>
      </dgm:prSet>
      <dgm:spPr/>
    </dgm:pt>
  </dgm:ptLst>
  <dgm:cxnLst>
    <dgm:cxn modelId="{FB86C302-46B1-40A1-AC55-6FBAF9663009}" srcId="{FADF3D29-B050-4FC0-8A26-969C2D6FC2F0}" destId="{AE80279A-1DAA-4872-93B1-21DEB3B6277B}" srcOrd="1" destOrd="0" parTransId="{3839215B-AAE0-4477-9F5E-6AA0925E4A9D}" sibTransId="{DFBD8AD8-A2B8-4F95-A80A-6F16DE309B9F}"/>
    <dgm:cxn modelId="{2A01E43D-42C1-433C-9293-B28D536EEC12}" srcId="{FADF3D29-B050-4FC0-8A26-969C2D6FC2F0}" destId="{4D127A5F-DEB2-4ED2-AAC8-EAE48AAA74DD}" srcOrd="8" destOrd="0" parTransId="{BC3F6D2C-47D0-4A08-A7F9-02F77DFDE763}" sibTransId="{B6EE8F91-CC79-4536-AB72-678C19376BB2}"/>
    <dgm:cxn modelId="{EDDE855B-6F74-4929-9C2F-CFF4D7FF3218}" srcId="{FADF3D29-B050-4FC0-8A26-969C2D6FC2F0}" destId="{4337B83A-9B92-4198-A184-1A7EE262C3EB}" srcOrd="2" destOrd="0" parTransId="{7117C85A-E320-493E-9026-EA75D628C706}" sibTransId="{DCDA06FE-3624-45FD-B60E-F84AD28F22B5}"/>
    <dgm:cxn modelId="{E455B05E-5FF3-4142-A3E0-B95CF05A4F34}" type="presOf" srcId="{84E1A1A0-2F73-4857-A021-0910000BCF04}" destId="{059833D7-5810-4175-ADF2-607BA13C0591}" srcOrd="0" destOrd="0" presId="urn:microsoft.com/office/officeart/2005/8/layout/cycle3"/>
    <dgm:cxn modelId="{738A7443-2011-4DDE-B653-19A91DCA4EFA}" srcId="{FADF3D29-B050-4FC0-8A26-969C2D6FC2F0}" destId="{2B174C68-064C-4F3D-99D5-4D7FB0EDCB22}" srcOrd="4" destOrd="0" parTransId="{491CA86E-DB8E-48CD-B3E0-290F518F1D44}" sibTransId="{491E09E7-C3E8-4C39-A89F-CF470C8265EF}"/>
    <dgm:cxn modelId="{F1622265-D7BD-4ABF-9546-3DBE96906414}" type="presOf" srcId="{FADF3D29-B050-4FC0-8A26-969C2D6FC2F0}" destId="{D2105A4A-35B1-4998-97F1-2C9779E089A6}" srcOrd="0" destOrd="0" presId="urn:microsoft.com/office/officeart/2005/8/layout/cycle3"/>
    <dgm:cxn modelId="{B86AC165-CCD7-4C68-9989-5B2129B568A5}" type="presOf" srcId="{2B174C68-064C-4F3D-99D5-4D7FB0EDCB22}" destId="{F9BB619A-11F8-4C8B-9A24-47E464C5605C}" srcOrd="0" destOrd="0" presId="urn:microsoft.com/office/officeart/2005/8/layout/cycle3"/>
    <dgm:cxn modelId="{7049D44B-11F2-4DBC-BF95-DE2CD4531B81}" type="presOf" srcId="{4D127A5F-DEB2-4ED2-AAC8-EAE48AAA74DD}" destId="{F2ECB53B-92DB-4935-AD0E-52A051373611}" srcOrd="0" destOrd="0" presId="urn:microsoft.com/office/officeart/2005/8/layout/cycle3"/>
    <dgm:cxn modelId="{563A3C85-F793-4FCA-9C0C-F6CA5BD68669}" type="presOf" srcId="{9083D088-F4CB-4548-8DE7-F83779D5118A}" destId="{358C0329-7D06-412C-9236-8F0C8FFEF24B}" srcOrd="0" destOrd="0" presId="urn:microsoft.com/office/officeart/2005/8/layout/cycle3"/>
    <dgm:cxn modelId="{DB656692-EDBA-4E64-91FE-7F4F8BCB1BD2}" type="presOf" srcId="{82B05942-875E-4FAB-BE83-BB46BA146CEB}" destId="{DAFBB7C6-31E8-40E5-BD8F-A4C2F9C5C85F}" srcOrd="0" destOrd="0" presId="urn:microsoft.com/office/officeart/2005/8/layout/cycle3"/>
    <dgm:cxn modelId="{00ABFB93-4235-48F1-BD16-21FCCD2AFB6B}" srcId="{FADF3D29-B050-4FC0-8A26-969C2D6FC2F0}" destId="{82B05942-875E-4FAB-BE83-BB46BA146CEB}" srcOrd="7" destOrd="0" parTransId="{6598C25B-B866-4817-8E8D-8782B3AD0BAE}" sibTransId="{85296D5B-0861-42BC-956B-5FDFD245EEE7}"/>
    <dgm:cxn modelId="{F8782796-4F52-4F0F-A53D-4DACCDB06A63}" srcId="{FADF3D29-B050-4FC0-8A26-969C2D6FC2F0}" destId="{2658906E-70C5-4CA6-ABCE-720DA451F70E}" srcOrd="5" destOrd="0" parTransId="{C55289BD-0E0F-4613-8FF5-8045773E6E8E}" sibTransId="{362A9233-F9D1-4DE0-A6E1-C62CF300DBEC}"/>
    <dgm:cxn modelId="{20045C97-4EE9-4D62-A3E2-F518FB173392}" srcId="{FADF3D29-B050-4FC0-8A26-969C2D6FC2F0}" destId="{9083D088-F4CB-4548-8DE7-F83779D5118A}" srcOrd="6" destOrd="0" parTransId="{6FD2B4F8-9E95-4213-B0BA-670454A95B5E}" sibTransId="{3E9D6AFD-213A-4D9A-B70D-A2831A139A54}"/>
    <dgm:cxn modelId="{8C2B0C98-70BF-4831-8D93-53D876CF9BD4}" type="presOf" srcId="{4337B83A-9B92-4198-A184-1A7EE262C3EB}" destId="{FF83F29D-E7D3-4F43-8EAE-23D48AE45991}" srcOrd="0" destOrd="0" presId="urn:microsoft.com/office/officeart/2005/8/layout/cycle3"/>
    <dgm:cxn modelId="{8402FB9B-3D8E-400C-B4B2-AFD63CEE9D90}" type="presOf" srcId="{AE80279A-1DAA-4872-93B1-21DEB3B6277B}" destId="{F97C4707-8069-4866-B7FA-1D23157916AF}" srcOrd="0" destOrd="0" presId="urn:microsoft.com/office/officeart/2005/8/layout/cycle3"/>
    <dgm:cxn modelId="{468C56BE-4B59-4261-9CD1-C6366959EF9A}" type="presOf" srcId="{2658906E-70C5-4CA6-ABCE-720DA451F70E}" destId="{3A158CB7-7138-49E7-98BF-69471B5A6CED}" srcOrd="0" destOrd="0" presId="urn:microsoft.com/office/officeart/2005/8/layout/cycle3"/>
    <dgm:cxn modelId="{62DB0EC6-1685-47E9-A30D-E34E30966CB9}" srcId="{FADF3D29-B050-4FC0-8A26-969C2D6FC2F0}" destId="{A8DF4DC0-469C-471E-AA78-522A34192263}" srcOrd="0" destOrd="0" parTransId="{D961A03B-5BF4-42D8-88EC-31D4442C1D04}" sibTransId="{B70B31AF-9FB4-4A76-97D0-D15EAE9438BF}"/>
    <dgm:cxn modelId="{9676B3CF-15FC-4419-830C-EBD3DD875E65}" srcId="{FADF3D29-B050-4FC0-8A26-969C2D6FC2F0}" destId="{84E1A1A0-2F73-4857-A021-0910000BCF04}" srcOrd="3" destOrd="0" parTransId="{BCB9C274-849E-4D59-8D4F-5CE15E2CD3CE}" sibTransId="{16091FF1-ABF4-478F-A552-272BEC00F817}"/>
    <dgm:cxn modelId="{D07596DA-9A9A-48A3-B4BB-963026E71157}" type="presOf" srcId="{A8DF4DC0-469C-471E-AA78-522A34192263}" destId="{BB857F8C-919F-4792-9953-40FF63DDE158}" srcOrd="0" destOrd="0" presId="urn:microsoft.com/office/officeart/2005/8/layout/cycle3"/>
    <dgm:cxn modelId="{09CD64FC-736E-4EF8-8B27-035C04D4834A}" type="presOf" srcId="{B70B31AF-9FB4-4A76-97D0-D15EAE9438BF}" destId="{B0457F34-88D6-4931-8781-92D91A8015F7}" srcOrd="0" destOrd="0" presId="urn:microsoft.com/office/officeart/2005/8/layout/cycle3"/>
    <dgm:cxn modelId="{FCFA4AE6-37E0-4F35-BF42-31D34A921765}" type="presParOf" srcId="{D2105A4A-35B1-4998-97F1-2C9779E089A6}" destId="{4058A114-750F-47E7-A2F3-05BE906FEC58}" srcOrd="0" destOrd="0" presId="urn:microsoft.com/office/officeart/2005/8/layout/cycle3"/>
    <dgm:cxn modelId="{D2AA37C0-4D04-47DA-8316-4DE0762B2CB0}" type="presParOf" srcId="{4058A114-750F-47E7-A2F3-05BE906FEC58}" destId="{BB857F8C-919F-4792-9953-40FF63DDE158}" srcOrd="0" destOrd="0" presId="urn:microsoft.com/office/officeart/2005/8/layout/cycle3"/>
    <dgm:cxn modelId="{860283FD-DBDD-4581-9DC6-3CE1DBFD8044}" type="presParOf" srcId="{4058A114-750F-47E7-A2F3-05BE906FEC58}" destId="{B0457F34-88D6-4931-8781-92D91A8015F7}" srcOrd="1" destOrd="0" presId="urn:microsoft.com/office/officeart/2005/8/layout/cycle3"/>
    <dgm:cxn modelId="{EB3FEC99-050C-423A-848D-57009574ED99}" type="presParOf" srcId="{4058A114-750F-47E7-A2F3-05BE906FEC58}" destId="{F97C4707-8069-4866-B7FA-1D23157916AF}" srcOrd="2" destOrd="0" presId="urn:microsoft.com/office/officeart/2005/8/layout/cycle3"/>
    <dgm:cxn modelId="{1B9236E6-8F50-4E7D-BD8F-AAC6E5C6FC12}" type="presParOf" srcId="{4058A114-750F-47E7-A2F3-05BE906FEC58}" destId="{FF83F29D-E7D3-4F43-8EAE-23D48AE45991}" srcOrd="3" destOrd="0" presId="urn:microsoft.com/office/officeart/2005/8/layout/cycle3"/>
    <dgm:cxn modelId="{F16571F5-B81D-4693-A50E-2E70BC30EDF8}" type="presParOf" srcId="{4058A114-750F-47E7-A2F3-05BE906FEC58}" destId="{059833D7-5810-4175-ADF2-607BA13C0591}" srcOrd="4" destOrd="0" presId="urn:microsoft.com/office/officeart/2005/8/layout/cycle3"/>
    <dgm:cxn modelId="{1ADB86EC-88D5-4AE1-9203-BE433B45C021}" type="presParOf" srcId="{4058A114-750F-47E7-A2F3-05BE906FEC58}" destId="{F9BB619A-11F8-4C8B-9A24-47E464C5605C}" srcOrd="5" destOrd="0" presId="urn:microsoft.com/office/officeart/2005/8/layout/cycle3"/>
    <dgm:cxn modelId="{1D839A99-B8B5-4A64-B597-6F05EE37080A}" type="presParOf" srcId="{4058A114-750F-47E7-A2F3-05BE906FEC58}" destId="{3A158CB7-7138-49E7-98BF-69471B5A6CED}" srcOrd="6" destOrd="0" presId="urn:microsoft.com/office/officeart/2005/8/layout/cycle3"/>
    <dgm:cxn modelId="{ED8B90F1-DF57-4C36-A292-F817457946E5}" type="presParOf" srcId="{4058A114-750F-47E7-A2F3-05BE906FEC58}" destId="{358C0329-7D06-412C-9236-8F0C8FFEF24B}" srcOrd="7" destOrd="0" presId="urn:microsoft.com/office/officeart/2005/8/layout/cycle3"/>
    <dgm:cxn modelId="{34AA9E8B-54B0-477A-A2DF-06B60A20277A}" type="presParOf" srcId="{4058A114-750F-47E7-A2F3-05BE906FEC58}" destId="{DAFBB7C6-31E8-40E5-BD8F-A4C2F9C5C85F}" srcOrd="8" destOrd="0" presId="urn:microsoft.com/office/officeart/2005/8/layout/cycle3"/>
    <dgm:cxn modelId="{F4FD3DD1-A777-4A10-A758-AEC7B69AE17E}" type="presParOf" srcId="{4058A114-750F-47E7-A2F3-05BE906FEC58}" destId="{F2ECB53B-92DB-4935-AD0E-52A051373611}"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8A364-C422-4AB1-B744-CD2566370BF4}">
      <dsp:nvSpPr>
        <dsp:cNvPr id="0" name=""/>
        <dsp:cNvSpPr/>
      </dsp:nvSpPr>
      <dsp:spPr>
        <a:xfrm rot="5400000">
          <a:off x="5849337" y="-2650217"/>
          <a:ext cx="1483446" cy="67877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b="1" u="sng" kern="1200" dirty="0">
              <a:solidFill>
                <a:schemeClr val="bg1"/>
              </a:solidFill>
              <a:latin typeface="Segoe UI" panose="020B0502040204020203" pitchFamily="34" charset="0"/>
              <a:cs typeface="Segoe UI" panose="020B0502040204020203" pitchFamily="34" charset="0"/>
            </a:rPr>
            <a:t>Union employees:</a:t>
          </a:r>
          <a:r>
            <a:rPr lang="en-US" sz="1000" b="1" u="none" kern="1200" dirty="0">
              <a:solidFill>
                <a:schemeClr val="bg1"/>
              </a:solidFill>
              <a:latin typeface="Segoe UI" panose="020B0502040204020203" pitchFamily="34" charset="0"/>
              <a:cs typeface="Segoe UI" panose="020B0502040204020203" pitchFamily="34" charset="0"/>
            </a:rPr>
            <a:t> </a:t>
          </a:r>
          <a:r>
            <a:rPr lang="en-US" sz="1000" kern="1200" dirty="0">
              <a:solidFill>
                <a:schemeClr val="bg1"/>
              </a:solidFill>
              <a:latin typeface="Segoe UI" panose="020B0502040204020203" pitchFamily="34" charset="0"/>
              <a:cs typeface="Segoe UI" panose="020B0502040204020203" pitchFamily="34" charset="0"/>
            </a:rPr>
            <a:t>NJ Stat (STD) will be handled directly through Renaissance.</a:t>
          </a:r>
        </a:p>
        <a:p>
          <a:pPr marL="57150" lvl="1" indent="-57150" algn="l" defTabSz="444500">
            <a:lnSpc>
              <a:spcPct val="90000"/>
            </a:lnSpc>
            <a:spcBef>
              <a:spcPct val="0"/>
            </a:spcBef>
            <a:spcAft>
              <a:spcPct val="15000"/>
            </a:spcAft>
            <a:buChar char="•"/>
          </a:pPr>
          <a:r>
            <a:rPr lang="en-US" sz="1000" b="1" u="sng" kern="1200" dirty="0">
              <a:solidFill>
                <a:schemeClr val="bg1"/>
              </a:solidFill>
              <a:latin typeface="Segoe UI" panose="020B0502040204020203" pitchFamily="34" charset="0"/>
              <a:cs typeface="Segoe UI" panose="020B0502040204020203" pitchFamily="34" charset="0"/>
            </a:rPr>
            <a:t>Waiting Period: </a:t>
          </a:r>
          <a:r>
            <a:rPr lang="en-US" sz="1000" kern="1200" dirty="0">
              <a:solidFill>
                <a:schemeClr val="bg1"/>
              </a:solidFill>
              <a:latin typeface="Segoe UI" panose="020B0502040204020203" pitchFamily="34" charset="0"/>
              <a:cs typeface="Segoe UI" panose="020B0502040204020203" pitchFamily="34" charset="0"/>
            </a:rPr>
            <a:t>1</a:t>
          </a:r>
          <a:r>
            <a:rPr lang="en-US" sz="1000" kern="1200" baseline="30000" dirty="0">
              <a:solidFill>
                <a:schemeClr val="bg1"/>
              </a:solidFill>
              <a:latin typeface="Segoe UI" panose="020B0502040204020203" pitchFamily="34" charset="0"/>
              <a:cs typeface="Segoe UI" panose="020B0502040204020203" pitchFamily="34" charset="0"/>
            </a:rPr>
            <a:t>st</a:t>
          </a:r>
          <a:r>
            <a:rPr lang="en-US" sz="1000" kern="1200" dirty="0">
              <a:solidFill>
                <a:schemeClr val="bg1"/>
              </a:solidFill>
              <a:latin typeface="Segoe UI" panose="020B0502040204020203" pitchFamily="34" charset="0"/>
              <a:cs typeface="Segoe UI" panose="020B0502040204020203" pitchFamily="34" charset="0"/>
            </a:rPr>
            <a:t> seven calendar days of maternity leave (unpaid unless sick time available to cover)</a:t>
          </a:r>
        </a:p>
        <a:p>
          <a:pPr marL="114300" lvl="2" indent="-57150" algn="l" defTabSz="400050">
            <a:lnSpc>
              <a:spcPct val="90000"/>
            </a:lnSpc>
            <a:spcBef>
              <a:spcPct val="0"/>
            </a:spcBef>
            <a:spcAft>
              <a:spcPct val="15000"/>
            </a:spcAft>
            <a:buChar char="•"/>
          </a:pPr>
          <a:r>
            <a:rPr lang="en-US" sz="900" kern="1200" dirty="0">
              <a:solidFill>
                <a:schemeClr val="bg1"/>
              </a:solidFill>
              <a:latin typeface="Segoe UI" panose="020B0502040204020203" pitchFamily="34" charset="0"/>
              <a:cs typeface="Segoe UI" panose="020B0502040204020203" pitchFamily="34" charset="0"/>
            </a:rPr>
            <a:t>  If no sick available can use PTO for waiting period.</a:t>
          </a:r>
        </a:p>
        <a:p>
          <a:pPr marL="57150" lvl="1" indent="-57150" algn="l" defTabSz="444500">
            <a:lnSpc>
              <a:spcPct val="90000"/>
            </a:lnSpc>
            <a:spcBef>
              <a:spcPct val="0"/>
            </a:spcBef>
            <a:spcAft>
              <a:spcPct val="15000"/>
            </a:spcAft>
            <a:buChar char="•"/>
          </a:pPr>
          <a:r>
            <a:rPr lang="en-US" sz="1000" b="1" u="sng" kern="1200" dirty="0">
              <a:solidFill>
                <a:schemeClr val="bg1"/>
              </a:solidFill>
              <a:latin typeface="Segoe UI" panose="020B0502040204020203" pitchFamily="34" charset="0"/>
              <a:cs typeface="Segoe UI" panose="020B0502040204020203" pitchFamily="34" charset="0"/>
            </a:rPr>
            <a:t>Payments:</a:t>
          </a:r>
          <a:endParaRPr lang="en-US" sz="900" kern="1200" dirty="0">
            <a:solidFill>
              <a:schemeClr val="bg1"/>
            </a:solidFill>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Char char="•"/>
          </a:pPr>
          <a:r>
            <a:rPr lang="en-US" sz="900" kern="1200" dirty="0">
              <a:solidFill>
                <a:schemeClr val="bg1"/>
              </a:solidFill>
              <a:latin typeface="Segoe UI" panose="020B0502040204020203" pitchFamily="34" charset="0"/>
              <a:cs typeface="Segoe UI" panose="020B0502040204020203" pitchFamily="34" charset="0"/>
            </a:rPr>
            <a:t>  Your payments will come directly from Renaissance and mailed directly to your home..</a:t>
          </a:r>
        </a:p>
        <a:p>
          <a:pPr marL="57150" lvl="1" indent="-57150" algn="l" defTabSz="400050">
            <a:lnSpc>
              <a:spcPct val="90000"/>
            </a:lnSpc>
            <a:spcBef>
              <a:spcPct val="0"/>
            </a:spcBef>
            <a:spcAft>
              <a:spcPct val="15000"/>
            </a:spcAft>
            <a:buChar char="•"/>
          </a:pPr>
          <a:r>
            <a:rPr lang="en-US" sz="900" kern="1200" dirty="0">
              <a:solidFill>
                <a:schemeClr val="bg1"/>
              </a:solidFill>
              <a:latin typeface="Segoe UI" panose="020B0502040204020203" pitchFamily="34" charset="0"/>
              <a:cs typeface="Segoe UI" panose="020B0502040204020203" pitchFamily="34" charset="0"/>
            </a:rPr>
            <a:t>  Maximum weekly benefit rate is $1081 per week.</a:t>
          </a:r>
        </a:p>
      </dsp:txBody>
      <dsp:txXfrm rot="-5400000">
        <a:off x="3197166" y="74370"/>
        <a:ext cx="6715373" cy="1338614"/>
      </dsp:txXfrm>
    </dsp:sp>
    <dsp:sp modelId="{1D0DDBCD-3D1F-449B-B8EA-6117CA40574B}">
      <dsp:nvSpPr>
        <dsp:cNvPr id="0" name=""/>
        <dsp:cNvSpPr/>
      </dsp:nvSpPr>
      <dsp:spPr>
        <a:xfrm>
          <a:off x="622180" y="23346"/>
          <a:ext cx="2574985" cy="144066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mj-lt"/>
            </a:rPr>
            <a:t>Short Term Disability (STD) Payments</a:t>
          </a:r>
        </a:p>
      </dsp:txBody>
      <dsp:txXfrm>
        <a:off x="692507" y="93673"/>
        <a:ext cx="2434331" cy="1300007"/>
      </dsp:txXfrm>
    </dsp:sp>
    <dsp:sp modelId="{00495D0B-E97C-4663-B053-CD57E381FADB}">
      <dsp:nvSpPr>
        <dsp:cNvPr id="0" name=""/>
        <dsp:cNvSpPr/>
      </dsp:nvSpPr>
      <dsp:spPr>
        <a:xfrm rot="5400000">
          <a:off x="5894563" y="-1135492"/>
          <a:ext cx="1404665" cy="6794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chemeClr val="bg1"/>
              </a:solidFill>
              <a:latin typeface="Segoe UI" panose="020B0502040204020203" pitchFamily="34" charset="0"/>
              <a:cs typeface="Segoe UI" panose="020B0502040204020203" pitchFamily="34" charset="0"/>
            </a:rPr>
            <a:t>You can choose to utilize NJPFL right after STD ends </a:t>
          </a:r>
          <a:r>
            <a:rPr lang="en-US" sz="1000" b="1" u="sng" kern="1200" dirty="0">
              <a:solidFill>
                <a:schemeClr val="bg1"/>
              </a:solidFill>
              <a:latin typeface="Segoe UI" panose="020B0502040204020203" pitchFamily="34" charset="0"/>
              <a:cs typeface="Segoe UI" panose="020B0502040204020203" pitchFamily="34" charset="0"/>
            </a:rPr>
            <a:t>OR</a:t>
          </a:r>
          <a:r>
            <a:rPr lang="en-US" sz="1000" kern="1200" dirty="0">
              <a:solidFill>
                <a:schemeClr val="bg1"/>
              </a:solidFill>
              <a:latin typeface="Segoe UI" panose="020B0502040204020203" pitchFamily="34" charset="0"/>
              <a:cs typeface="Segoe UI" panose="020B0502040204020203" pitchFamily="34" charset="0"/>
            </a:rPr>
            <a:t> within 12 months of the birth </a:t>
          </a:r>
          <a:r>
            <a:rPr lang="en-US" sz="1000" i="1" kern="1200" dirty="0">
              <a:solidFill>
                <a:schemeClr val="bg1"/>
              </a:solidFill>
              <a:latin typeface="Segoe UI" panose="020B0502040204020203" pitchFamily="34" charset="0"/>
              <a:cs typeface="Segoe UI" panose="020B0502040204020203" pitchFamily="34" charset="0"/>
            </a:rPr>
            <a:t>(for up to 12 weeks)</a:t>
          </a:r>
          <a:r>
            <a:rPr lang="en-US" sz="1000" kern="1200" dirty="0">
              <a:solidFill>
                <a:schemeClr val="bg1"/>
              </a:solidFill>
              <a:latin typeface="Segoe UI" panose="020B0502040204020203" pitchFamily="34" charset="0"/>
              <a:cs typeface="Segoe UI" panose="020B0502040204020203" pitchFamily="34" charset="0"/>
            </a:rPr>
            <a:t>.  NJPFL can be used intermittently (minimum 1 day increment).</a:t>
          </a:r>
          <a:endParaRPr lang="en-US" sz="1000" b="1" u="sng" kern="1200" dirty="0">
            <a:solidFill>
              <a:schemeClr val="bg1"/>
            </a:solidFill>
            <a:latin typeface="Segoe UI" panose="020B0502040204020203" pitchFamily="34" charset="0"/>
            <a:cs typeface="Segoe UI" panose="020B0502040204020203" pitchFamily="34" charset="0"/>
          </a:endParaRPr>
        </a:p>
        <a:p>
          <a:pPr marL="57150" lvl="1" indent="-57150" algn="l" defTabSz="444500">
            <a:lnSpc>
              <a:spcPct val="90000"/>
            </a:lnSpc>
            <a:spcBef>
              <a:spcPct val="0"/>
            </a:spcBef>
            <a:spcAft>
              <a:spcPct val="15000"/>
            </a:spcAft>
            <a:buChar char="•"/>
          </a:pPr>
          <a:r>
            <a:rPr lang="en-US" sz="1000" b="1" u="sng" kern="1200" dirty="0">
              <a:solidFill>
                <a:schemeClr val="bg1"/>
              </a:solidFill>
              <a:latin typeface="Segoe UI" panose="020B0502040204020203" pitchFamily="34" charset="0"/>
              <a:cs typeface="Segoe UI" panose="020B0502040204020203" pitchFamily="34" charset="0"/>
            </a:rPr>
            <a:t>Eligibility:</a:t>
          </a:r>
        </a:p>
        <a:p>
          <a:pPr marL="114300" lvl="2" indent="-57150" algn="l" defTabSz="444500">
            <a:lnSpc>
              <a:spcPct val="90000"/>
            </a:lnSpc>
            <a:spcBef>
              <a:spcPct val="0"/>
            </a:spcBef>
            <a:spcAft>
              <a:spcPct val="15000"/>
            </a:spcAft>
            <a:buChar char="•"/>
          </a:pPr>
          <a:r>
            <a:rPr lang="en-US" sz="1000" kern="1200" dirty="0">
              <a:solidFill>
                <a:schemeClr val="bg1"/>
              </a:solidFill>
              <a:latin typeface="Segoe UI" panose="020B0502040204020203" pitchFamily="34" charset="0"/>
              <a:cs typeface="Segoe UI" panose="020B0502040204020203" pitchFamily="34" charset="0"/>
            </a:rPr>
            <a:t>  </a:t>
          </a:r>
          <a:r>
            <a:rPr lang="en-US" sz="900" kern="1200" dirty="0">
              <a:solidFill>
                <a:schemeClr val="bg1"/>
              </a:solidFill>
              <a:latin typeface="Segoe UI" panose="020B0502040204020203" pitchFamily="34" charset="0"/>
              <a:cs typeface="Segoe UI" panose="020B0502040204020203" pitchFamily="34" charset="0"/>
            </a:rPr>
            <a:t>You must have worked  20 weeks in the 52 weeks before your claim and earned at least $15500 in those 20 weeks, or a minimum of $310 per week during those 20 weeks</a:t>
          </a:r>
        </a:p>
        <a:p>
          <a:pPr marL="57150" lvl="1" indent="-57150" algn="l" defTabSz="444500">
            <a:lnSpc>
              <a:spcPct val="90000"/>
            </a:lnSpc>
            <a:spcBef>
              <a:spcPct val="0"/>
            </a:spcBef>
            <a:spcAft>
              <a:spcPct val="15000"/>
            </a:spcAft>
            <a:buChar char="•"/>
          </a:pPr>
          <a:r>
            <a:rPr lang="en-US" sz="1000" b="1" u="sng" kern="1200" dirty="0">
              <a:solidFill>
                <a:schemeClr val="bg1"/>
              </a:solidFill>
              <a:latin typeface="Segoe UI" panose="020B0502040204020203" pitchFamily="34" charset="0"/>
              <a:cs typeface="Segoe UI" panose="020B0502040204020203" pitchFamily="34" charset="0"/>
            </a:rPr>
            <a:t>Payments:</a:t>
          </a:r>
          <a:endParaRPr lang="en-US" sz="1000" kern="1200" dirty="0">
            <a:solidFill>
              <a:schemeClr val="bg1"/>
            </a:solidFill>
            <a:latin typeface="Segoe UI" panose="020B0502040204020203" pitchFamily="34" charset="0"/>
            <a:cs typeface="Segoe UI" panose="020B0502040204020203" pitchFamily="34" charset="0"/>
          </a:endParaRPr>
        </a:p>
        <a:p>
          <a:pPr marL="114300" lvl="2" indent="-57150" algn="l" defTabSz="400050">
            <a:lnSpc>
              <a:spcPct val="90000"/>
            </a:lnSpc>
            <a:spcBef>
              <a:spcPct val="0"/>
            </a:spcBef>
            <a:spcAft>
              <a:spcPct val="15000"/>
            </a:spcAft>
            <a:buChar char="•"/>
          </a:pPr>
          <a:r>
            <a:rPr lang="en-US" sz="900" b="0" i="0" kern="1200" dirty="0">
              <a:solidFill>
                <a:schemeClr val="bg1"/>
              </a:solidFill>
            </a:rPr>
            <a:t> Claimants are paid 85% of their average weekly wage, up to the maximum weekly benefit rate set for that calendar year.</a:t>
          </a:r>
          <a:br>
            <a:rPr lang="en-US" sz="900" b="0" i="0" kern="1200" dirty="0">
              <a:solidFill>
                <a:schemeClr val="bg1"/>
              </a:solidFill>
            </a:rPr>
          </a:br>
          <a:r>
            <a:rPr lang="en-US" sz="900" b="0" i="0" kern="1200" dirty="0">
              <a:solidFill>
                <a:schemeClr val="bg1"/>
              </a:solidFill>
            </a:rPr>
            <a:t>    In 2025, the maximum weekly benefit rate is $1,119 per week. </a:t>
          </a:r>
          <a:endParaRPr lang="en-US" sz="900" b="0" kern="1200" dirty="0">
            <a:solidFill>
              <a:schemeClr val="bg1"/>
            </a:solidFill>
            <a:latin typeface="Segoe UI" panose="020B0502040204020203" pitchFamily="34" charset="0"/>
            <a:cs typeface="Segoe UI" panose="020B0502040204020203" pitchFamily="34" charset="0"/>
          </a:endParaRPr>
        </a:p>
      </dsp:txBody>
      <dsp:txXfrm rot="-5400000">
        <a:off x="3199684" y="1627957"/>
        <a:ext cx="6725854" cy="1267525"/>
      </dsp:txXfrm>
    </dsp:sp>
    <dsp:sp modelId="{49E6630C-53D2-4FD5-9904-75AF18DB7547}">
      <dsp:nvSpPr>
        <dsp:cNvPr id="0" name=""/>
        <dsp:cNvSpPr/>
      </dsp:nvSpPr>
      <dsp:spPr>
        <a:xfrm>
          <a:off x="622180" y="1602509"/>
          <a:ext cx="2577503" cy="1318419"/>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38100" rIns="76200" bIns="38100" numCol="1" spcCol="1270" anchor="ctr" anchorCtr="0">
          <a:noAutofit/>
        </a:bodyPr>
        <a:lstStyle/>
        <a:p>
          <a:pPr marL="0" lvl="0" indent="0" algn="ctr" defTabSz="711200">
            <a:lnSpc>
              <a:spcPct val="90000"/>
            </a:lnSpc>
            <a:spcBef>
              <a:spcPct val="0"/>
            </a:spcBef>
            <a:spcAft>
              <a:spcPct val="35000"/>
            </a:spcAft>
            <a:buNone/>
          </a:pPr>
          <a:r>
            <a:rPr lang="en-US" sz="2000" b="0" kern="1200" dirty="0">
              <a:solidFill>
                <a:schemeClr val="accent3"/>
              </a:solidFill>
              <a:latin typeface="+mj-lt"/>
              <a:ea typeface="+mn-ea"/>
              <a:cs typeface="+mn-cs"/>
            </a:rPr>
            <a:t>New Jersey Paid Family Leave (NJPFL)  </a:t>
          </a:r>
        </a:p>
      </dsp:txBody>
      <dsp:txXfrm>
        <a:off x="686540" y="1666869"/>
        <a:ext cx="2448783" cy="1189699"/>
      </dsp:txXfrm>
    </dsp:sp>
    <dsp:sp modelId="{2BB0E532-9DA1-4899-9A06-73485B250E0C}">
      <dsp:nvSpPr>
        <dsp:cNvPr id="0" name=""/>
        <dsp:cNvSpPr/>
      </dsp:nvSpPr>
      <dsp:spPr>
        <a:xfrm rot="5400000">
          <a:off x="5921161" y="375700"/>
          <a:ext cx="1326735" cy="66302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n-US" sz="1000" b="0" kern="1200" dirty="0">
              <a:solidFill>
                <a:schemeClr val="bg1"/>
              </a:solidFill>
              <a:latin typeface="Segoe UI" panose="020B0502040204020203" pitchFamily="34" charset="0"/>
              <a:cs typeface="Segoe UI" panose="020B0502040204020203" pitchFamily="34" charset="0"/>
            </a:rPr>
            <a:t>  You have </a:t>
          </a:r>
          <a:r>
            <a:rPr lang="en-US" sz="1000" b="1" kern="1200" dirty="0">
              <a:solidFill>
                <a:schemeClr val="bg1"/>
              </a:solidFill>
              <a:latin typeface="Segoe UI" panose="020B0502040204020203" pitchFamily="34" charset="0"/>
              <a:cs typeface="Segoe UI" panose="020B0502040204020203" pitchFamily="34" charset="0"/>
            </a:rPr>
            <a:t>30 days </a:t>
          </a:r>
          <a:r>
            <a:rPr lang="en-US" sz="1000" b="0" kern="1200" dirty="0">
              <a:solidFill>
                <a:schemeClr val="bg1"/>
              </a:solidFill>
              <a:latin typeface="Segoe UI" panose="020B0502040204020203" pitchFamily="34" charset="0"/>
              <a:cs typeface="Segoe UI" panose="020B0502040204020203" pitchFamily="34" charset="0"/>
            </a:rPr>
            <a:t>from the date of birth to add your baby onto your Liberty Coke benefits; however, upon receipt benefits will date back to DOB.</a:t>
          </a:r>
          <a:endParaRPr lang="en-US" sz="1000" kern="1200" dirty="0">
            <a:solidFill>
              <a:schemeClr val="bg1"/>
            </a:solidFill>
            <a:latin typeface="Segoe UI" panose="020B0502040204020203" pitchFamily="34" charset="0"/>
            <a:cs typeface="Segoe UI" panose="020B0502040204020203" pitchFamily="34" charset="0"/>
          </a:endParaRPr>
        </a:p>
        <a:p>
          <a:pPr marL="57150" lvl="1" indent="-57150" algn="l" defTabSz="444500">
            <a:lnSpc>
              <a:spcPct val="90000"/>
            </a:lnSpc>
            <a:spcBef>
              <a:spcPct val="0"/>
            </a:spcBef>
            <a:spcAft>
              <a:spcPct val="15000"/>
            </a:spcAft>
            <a:buFont typeface="Arial" panose="020B0604020202020204" pitchFamily="34" charset="0"/>
            <a:buChar char="•"/>
          </a:pPr>
          <a:r>
            <a:rPr lang="en-US" sz="1000" b="0" kern="1200" dirty="0">
              <a:solidFill>
                <a:schemeClr val="bg1"/>
              </a:solidFill>
              <a:latin typeface="Segoe UI" panose="020B0502040204020203" pitchFamily="34" charset="0"/>
              <a:cs typeface="Segoe UI" panose="020B0502040204020203" pitchFamily="34" charset="0"/>
            </a:rPr>
            <a:t>  You can submit the life event online at </a:t>
          </a:r>
          <a:r>
            <a:rPr lang="en-US" sz="1000" b="1" kern="1200" dirty="0">
              <a:solidFill>
                <a:schemeClr val="bg1"/>
              </a:solidFill>
              <a:latin typeface="Segoe UI" panose="020B0502040204020203" pitchFamily="34" charset="0"/>
              <a:cs typeface="Segoe UI" panose="020B0502040204020203" pitchFamily="34" charset="0"/>
            </a:rPr>
            <a:t>libertycokebenefits.com</a:t>
          </a:r>
          <a:r>
            <a:rPr lang="en-US" sz="1000" b="0" kern="1200" dirty="0">
              <a:solidFill>
                <a:schemeClr val="bg1"/>
              </a:solidFill>
              <a:latin typeface="Segoe UI" panose="020B0502040204020203" pitchFamily="34" charset="0"/>
              <a:cs typeface="Segoe UI" panose="020B0502040204020203" pitchFamily="34" charset="0"/>
            </a:rPr>
            <a:t> or call the Liberty Benefits Center at </a:t>
          </a:r>
          <a:r>
            <a:rPr lang="en-US" sz="1000" b="1" kern="1200" dirty="0">
              <a:solidFill>
                <a:schemeClr val="bg1"/>
              </a:solidFill>
              <a:latin typeface="Segoe UI" panose="020B0502040204020203" pitchFamily="34" charset="0"/>
              <a:cs typeface="Segoe UI" panose="020B0502040204020203" pitchFamily="34" charset="0"/>
            </a:rPr>
            <a:t>844-771-9329.</a:t>
          </a:r>
        </a:p>
        <a:p>
          <a:pPr marL="57150" lvl="1" indent="-57150" algn="l" defTabSz="444500">
            <a:lnSpc>
              <a:spcPct val="90000"/>
            </a:lnSpc>
            <a:spcBef>
              <a:spcPct val="0"/>
            </a:spcBef>
            <a:spcAft>
              <a:spcPct val="15000"/>
            </a:spcAft>
            <a:buFont typeface="Arial" panose="020B0604020202020204" pitchFamily="34" charset="0"/>
            <a:buChar char="•"/>
          </a:pPr>
          <a:r>
            <a:rPr lang="en-US" sz="1000" b="0" kern="1200" dirty="0">
              <a:solidFill>
                <a:schemeClr val="bg1"/>
              </a:solidFill>
              <a:latin typeface="Segoe UI" panose="020B0502040204020203" pitchFamily="34" charset="0"/>
              <a:cs typeface="Segoe UI" panose="020B0502040204020203" pitchFamily="34" charset="0"/>
            </a:rPr>
            <a:t>  You will need to upload a copy of the birth certificate within 60 days after the life event is submitted. Your baby will not be covered until the birth certificate is received by the Liberty Benefits Center.</a:t>
          </a:r>
        </a:p>
        <a:p>
          <a:pPr marL="57150" lvl="1" indent="-57150" algn="l" defTabSz="444500">
            <a:lnSpc>
              <a:spcPct val="90000"/>
            </a:lnSpc>
            <a:spcBef>
              <a:spcPct val="0"/>
            </a:spcBef>
            <a:spcAft>
              <a:spcPct val="15000"/>
            </a:spcAft>
            <a:buNone/>
          </a:pPr>
          <a:endParaRPr lang="en-US" sz="1000" b="0" kern="1200" dirty="0">
            <a:solidFill>
              <a:schemeClr val="bg1"/>
            </a:solidFill>
            <a:latin typeface="Segoe UI" panose="020B0502040204020203" pitchFamily="34" charset="0"/>
            <a:cs typeface="Segoe UI" panose="020B0502040204020203" pitchFamily="34" charset="0"/>
          </a:endParaRPr>
        </a:p>
      </dsp:txBody>
      <dsp:txXfrm rot="-5400000">
        <a:off x="3269393" y="3092234"/>
        <a:ext cx="6565505" cy="1197203"/>
      </dsp:txXfrm>
    </dsp:sp>
    <dsp:sp modelId="{F5C70402-D0CD-421A-B4A1-1E6A7BCEB02C}">
      <dsp:nvSpPr>
        <dsp:cNvPr id="0" name=""/>
        <dsp:cNvSpPr/>
      </dsp:nvSpPr>
      <dsp:spPr>
        <a:xfrm>
          <a:off x="622180" y="3223658"/>
          <a:ext cx="2615186" cy="955498"/>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mj-lt"/>
            </a:rPr>
            <a:t>Benefits for baby</a:t>
          </a:r>
        </a:p>
      </dsp:txBody>
      <dsp:txXfrm>
        <a:off x="668824" y="3270302"/>
        <a:ext cx="2521898" cy="862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57F34-88D6-4931-8781-92D91A8015F7}">
      <dsp:nvSpPr>
        <dsp:cNvPr id="0" name=""/>
        <dsp:cNvSpPr/>
      </dsp:nvSpPr>
      <dsp:spPr>
        <a:xfrm>
          <a:off x="602793" y="-52470"/>
          <a:ext cx="4617107" cy="4617107"/>
        </a:xfrm>
        <a:prstGeom prst="circularArrow">
          <a:avLst>
            <a:gd name="adj1" fmla="val 5544"/>
            <a:gd name="adj2" fmla="val 330680"/>
            <a:gd name="adj3" fmla="val 14781978"/>
            <a:gd name="adj4" fmla="val 16799285"/>
            <a:gd name="adj5" fmla="val 5757"/>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 modelId="{BB857F8C-919F-4792-9953-40FF63DDE158}">
      <dsp:nvSpPr>
        <dsp:cNvPr id="0" name=""/>
        <dsp:cNvSpPr/>
      </dsp:nvSpPr>
      <dsp:spPr>
        <a:xfrm>
          <a:off x="2329930" y="1980"/>
          <a:ext cx="1162833" cy="581416"/>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1. Notify your supervisor of potential leave dates</a:t>
          </a:r>
        </a:p>
      </dsp:txBody>
      <dsp:txXfrm>
        <a:off x="2358312" y="30362"/>
        <a:ext cx="1106069" cy="524652"/>
      </dsp:txXfrm>
    </dsp:sp>
    <dsp:sp modelId="{F97C4707-8069-4866-B7FA-1D23157916AF}">
      <dsp:nvSpPr>
        <dsp:cNvPr id="0" name=""/>
        <dsp:cNvSpPr/>
      </dsp:nvSpPr>
      <dsp:spPr>
        <a:xfrm>
          <a:off x="3741679" y="529912"/>
          <a:ext cx="1386504" cy="715148"/>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1" kern="1200" dirty="0">
              <a:solidFill>
                <a:schemeClr val="tx1"/>
              </a:solidFill>
              <a:latin typeface="+mn-lt"/>
              <a:ea typeface="Calibri" panose="020F0502020204030204" pitchFamily="34" charset="0"/>
            </a:rPr>
            <a:t>2. </a:t>
          </a:r>
          <a:r>
            <a:rPr lang="en-US" sz="800" b="1" kern="1200" dirty="0">
              <a:solidFill>
                <a:schemeClr val="tx1"/>
              </a:solidFill>
              <a:latin typeface="+mn-lt"/>
            </a:rPr>
            <a:t>Contact the Hartford to set up your FMLA &amp; NYPFL claim and go to Renaissance Liberty website for NJ STD claim form</a:t>
          </a:r>
          <a:r>
            <a:rPr lang="en-US" sz="800" b="1" kern="1200" dirty="0">
              <a:solidFill>
                <a:schemeClr val="tx1"/>
              </a:solidFill>
              <a:latin typeface="+mn-lt"/>
              <a:ea typeface="Calibri" panose="020F0502020204030204" pitchFamily="34" charset="0"/>
            </a:rPr>
            <a:t>. </a:t>
          </a:r>
        </a:p>
      </dsp:txBody>
      <dsp:txXfrm>
        <a:off x="3776590" y="564823"/>
        <a:ext cx="1316682" cy="645326"/>
      </dsp:txXfrm>
    </dsp:sp>
    <dsp:sp modelId="{FF83F29D-E7D3-4F43-8EAE-23D48AE45991}">
      <dsp:nvSpPr>
        <dsp:cNvPr id="0" name=""/>
        <dsp:cNvSpPr/>
      </dsp:nvSpPr>
      <dsp:spPr>
        <a:xfrm>
          <a:off x="4268934" y="1628997"/>
          <a:ext cx="1162833" cy="581416"/>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3. Leave Consultant will contact you via email/phone</a:t>
          </a:r>
        </a:p>
      </dsp:txBody>
      <dsp:txXfrm>
        <a:off x="4297316" y="1657379"/>
        <a:ext cx="1106069" cy="524652"/>
      </dsp:txXfrm>
    </dsp:sp>
    <dsp:sp modelId="{059833D7-5810-4175-ADF2-607BA13C0591}">
      <dsp:nvSpPr>
        <dsp:cNvPr id="0" name=""/>
        <dsp:cNvSpPr/>
      </dsp:nvSpPr>
      <dsp:spPr>
        <a:xfrm>
          <a:off x="3850252" y="2955354"/>
          <a:ext cx="1532451" cy="581416"/>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4. Supporting documentation must be provided to The Hartford within 15 days of leave start date</a:t>
          </a:r>
        </a:p>
      </dsp:txBody>
      <dsp:txXfrm>
        <a:off x="3878634" y="2983736"/>
        <a:ext cx="1475687" cy="524652"/>
      </dsp:txXfrm>
    </dsp:sp>
    <dsp:sp modelId="{F9BB619A-11F8-4C8B-9A24-47E464C5605C}">
      <dsp:nvSpPr>
        <dsp:cNvPr id="0" name=""/>
        <dsp:cNvSpPr/>
      </dsp:nvSpPr>
      <dsp:spPr>
        <a:xfrm>
          <a:off x="3229107" y="3821066"/>
          <a:ext cx="1276907" cy="581416"/>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5. Leave Consultant will reach out to you once claim determination is made.</a:t>
          </a:r>
        </a:p>
      </dsp:txBody>
      <dsp:txXfrm>
        <a:off x="3257489" y="3849448"/>
        <a:ext cx="1220143" cy="524652"/>
      </dsp:txXfrm>
    </dsp:sp>
    <dsp:sp modelId="{3A158CB7-7138-49E7-98BF-69471B5A6CED}">
      <dsp:nvSpPr>
        <dsp:cNvPr id="0" name=""/>
        <dsp:cNvSpPr/>
      </dsp:nvSpPr>
      <dsp:spPr>
        <a:xfrm>
          <a:off x="1310324" y="3787469"/>
          <a:ext cx="1308466" cy="581416"/>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6. 5 days prior to NJ STAT (STD) ending, Leave Consultant will reach out to you to discuss NJPFL.</a:t>
          </a:r>
        </a:p>
      </dsp:txBody>
      <dsp:txXfrm>
        <a:off x="1338706" y="3815851"/>
        <a:ext cx="1251702" cy="524652"/>
      </dsp:txXfrm>
    </dsp:sp>
    <dsp:sp modelId="{358C0329-7D06-412C-9236-8F0C8FFEF24B}">
      <dsp:nvSpPr>
        <dsp:cNvPr id="0" name=""/>
        <dsp:cNvSpPr/>
      </dsp:nvSpPr>
      <dsp:spPr>
        <a:xfrm>
          <a:off x="539959" y="2875780"/>
          <a:ext cx="1162833" cy="581416"/>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rPr>
            <a:t>7. </a:t>
          </a:r>
          <a:r>
            <a:rPr lang="en-US" sz="700" b="1" kern="1200">
              <a:solidFill>
                <a:schemeClr val="tx1"/>
              </a:solidFill>
            </a:rPr>
            <a:t>Upon NJ STAT (STD) </a:t>
          </a:r>
          <a:r>
            <a:rPr lang="en-US" sz="700" b="1" kern="1200" dirty="0">
              <a:solidFill>
                <a:schemeClr val="tx1"/>
              </a:solidFill>
            </a:rPr>
            <a:t>ending</a:t>
          </a:r>
          <a:r>
            <a:rPr lang="en-US" sz="700" b="1" kern="1200">
              <a:solidFill>
                <a:schemeClr val="tx1"/>
              </a:solidFill>
            </a:rPr>
            <a:t>,  NJPFL </a:t>
          </a:r>
          <a:r>
            <a:rPr lang="en-US" sz="700" b="1" kern="1200" dirty="0">
              <a:solidFill>
                <a:schemeClr val="tx1"/>
              </a:solidFill>
            </a:rPr>
            <a:t>will start (if elected).</a:t>
          </a:r>
        </a:p>
      </dsp:txBody>
      <dsp:txXfrm>
        <a:off x="568341" y="2904162"/>
        <a:ext cx="1106069" cy="524652"/>
      </dsp:txXfrm>
    </dsp:sp>
    <dsp:sp modelId="{DAFBB7C6-31E8-40E5-BD8F-A4C2F9C5C85F}">
      <dsp:nvSpPr>
        <dsp:cNvPr id="0" name=""/>
        <dsp:cNvSpPr/>
      </dsp:nvSpPr>
      <dsp:spPr>
        <a:xfrm>
          <a:off x="285030" y="1751549"/>
          <a:ext cx="1162833" cy="581416"/>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rPr>
            <a:t>8. Notify Leave Consultant of your return-to-work date.  </a:t>
          </a:r>
        </a:p>
      </dsp:txBody>
      <dsp:txXfrm>
        <a:off x="313412" y="1779931"/>
        <a:ext cx="1106069" cy="524652"/>
      </dsp:txXfrm>
    </dsp:sp>
    <dsp:sp modelId="{F2ECB53B-92DB-4935-AD0E-52A051373611}">
      <dsp:nvSpPr>
        <dsp:cNvPr id="0" name=""/>
        <dsp:cNvSpPr/>
      </dsp:nvSpPr>
      <dsp:spPr>
        <a:xfrm>
          <a:off x="804041" y="649753"/>
          <a:ext cx="1162833" cy="581416"/>
        </a:xfrm>
        <a:prstGeom prst="roundRect">
          <a:avLst/>
        </a:prstGeom>
        <a:solidFill>
          <a:schemeClr val="accent2"/>
        </a:solidFill>
        <a:ln w="254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rPr>
            <a:t>9. Leave Consultant will update The Hartford </a:t>
          </a:r>
          <a:r>
            <a:rPr lang="en-US" sz="700" b="1" kern="1200">
              <a:solidFill>
                <a:schemeClr val="tx1"/>
              </a:solidFill>
            </a:rPr>
            <a:t>and Renaissance </a:t>
          </a:r>
          <a:r>
            <a:rPr lang="en-US" sz="700" b="1" kern="1200" dirty="0">
              <a:solidFill>
                <a:schemeClr val="tx1"/>
              </a:solidFill>
            </a:rPr>
            <a:t>with your return-to-work date. </a:t>
          </a:r>
        </a:p>
      </dsp:txBody>
      <dsp:txXfrm>
        <a:off x="832423" y="678135"/>
        <a:ext cx="1106069" cy="5246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059869-7F3F-45D2-9B53-7A44186C216E}" type="datetimeFigureOut">
              <a:rPr lang="en-US" smtClean="0"/>
              <a:pPr/>
              <a:t>1/5/2026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8A7B02-D9F2-4FF8-8BEB-E4C397534E20}" type="slidenum">
              <a:rPr lang="en-US" smtClean="0"/>
              <a:pPr/>
              <a:t>‹#›</a:t>
            </a:fld>
            <a:endParaRPr lang="en-US"/>
          </a:p>
        </p:txBody>
      </p:sp>
    </p:spTree>
    <p:extLst>
      <p:ext uri="{BB962C8B-B14F-4D97-AF65-F5344CB8AC3E}">
        <p14:creationId xmlns:p14="http://schemas.microsoft.com/office/powerpoint/2010/main" val="1914944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0B9D8-56F5-47F7-8D93-93ED094D93B0}" type="datetimeFigureOut">
              <a:rPr lang="en-US" smtClean="0"/>
              <a:pPr/>
              <a:t>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A2F17-612E-4814-81D8-3EF4AE55DD64}" type="slidenum">
              <a:rPr lang="en-US" smtClean="0"/>
              <a:pPr/>
              <a:t>‹#›</a:t>
            </a:fld>
            <a:endParaRPr lang="en-US"/>
          </a:p>
        </p:txBody>
      </p:sp>
    </p:spTree>
    <p:extLst>
      <p:ext uri="{BB962C8B-B14F-4D97-AF65-F5344CB8AC3E}">
        <p14:creationId xmlns:p14="http://schemas.microsoft.com/office/powerpoint/2010/main" val="15207955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0007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8000" y="3736541"/>
            <a:ext cx="11176000" cy="1957745"/>
          </a:xfrm>
          <a:prstGeom prst="roundRect">
            <a:avLst>
              <a:gd name="adj" fmla="val 2771"/>
            </a:avLst>
          </a:prstGeom>
          <a:noFill/>
        </p:spPr>
        <p:txBody>
          <a:bodyPr lIns="320040" tIns="137160" rIns="320040" bIns="137160">
            <a:spAutoFit/>
          </a:bodyPr>
          <a:lstStyle>
            <a:lvl1pPr algn="l">
              <a:lnSpc>
                <a:spcPct val="100000"/>
              </a:lnSpc>
              <a:defRPr sz="3600" b="0">
                <a:solidFill>
                  <a:schemeClr val="accent1"/>
                </a:solidFill>
              </a:defRPr>
            </a:lvl1pPr>
          </a:lstStyle>
          <a:p>
            <a:r>
              <a:rPr lang="en-US" dirty="0"/>
              <a:t>Presentation Title</a:t>
            </a:r>
            <a:br>
              <a:rPr lang="en-US" dirty="0"/>
            </a:br>
            <a:r>
              <a:rPr lang="en-US" dirty="0"/>
              <a:t>Title Cont’d</a:t>
            </a:r>
            <a:br>
              <a:rPr lang="en-US" dirty="0"/>
            </a:br>
            <a:r>
              <a:rPr lang="en-US" dirty="0" err="1"/>
              <a:t>mm.dd.yy</a:t>
            </a:r>
            <a:endParaRPr lang="en-US" dirty="0"/>
          </a:p>
        </p:txBody>
      </p:sp>
      <p:sp>
        <p:nvSpPr>
          <p:cNvPr id="6" name="Text Placeholder 5"/>
          <p:cNvSpPr>
            <a:spLocks noGrp="1"/>
          </p:cNvSpPr>
          <p:nvPr>
            <p:ph type="body" sz="quarter" idx="10" hasCustomPrompt="1"/>
          </p:nvPr>
        </p:nvSpPr>
        <p:spPr>
          <a:xfrm>
            <a:off x="491124" y="6158436"/>
            <a:ext cx="4673600" cy="153888"/>
          </a:xfrm>
          <a:prstGeom prst="rect">
            <a:avLst/>
          </a:prstGeom>
        </p:spPr>
        <p:txBody>
          <a:bodyPr wrap="square" lIns="0" tIns="0" rIns="0" bIns="0">
            <a:spAutoFit/>
          </a:bodyPr>
          <a:lstStyle>
            <a:lvl1pPr>
              <a:lnSpc>
                <a:spcPts val="1200"/>
              </a:lnSpc>
              <a:buNone/>
              <a:defRPr sz="1200">
                <a:solidFill>
                  <a:schemeClr val="accent2"/>
                </a:solidFill>
              </a:defRPr>
            </a:lvl1pPr>
          </a:lstStyle>
          <a:p>
            <a:pPr lvl="0"/>
            <a:r>
              <a:rPr lang="en-US" dirty="0"/>
              <a:t>Presented by Name</a:t>
            </a:r>
          </a:p>
        </p:txBody>
      </p:sp>
      <p:pic>
        <p:nvPicPr>
          <p:cNvPr id="7" name="Graphic 6">
            <a:extLst>
              <a:ext uri="{FF2B5EF4-FFF2-40B4-BE49-F238E27FC236}">
                <a16:creationId xmlns:a16="http://schemas.microsoft.com/office/drawing/2014/main" id="{E569ED6E-1FA3-4A06-BBFF-1C2780E0B1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2331" y="336129"/>
            <a:ext cx="2602990" cy="2602990"/>
          </a:xfrm>
          <a:prstGeom prst="rect">
            <a:avLst/>
          </a:prstGeom>
        </p:spPr>
      </p:pic>
    </p:spTree>
    <p:extLst>
      <p:ext uri="{BB962C8B-B14F-4D97-AF65-F5344CB8AC3E}">
        <p14:creationId xmlns:p14="http://schemas.microsoft.com/office/powerpoint/2010/main" val="32964188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m To Lists">
    <p:spTree>
      <p:nvGrpSpPr>
        <p:cNvPr id="1" name=""/>
        <p:cNvGrpSpPr/>
        <p:nvPr/>
      </p:nvGrpSpPr>
      <p:grpSpPr>
        <a:xfrm>
          <a:off x="0" y="0"/>
          <a:ext cx="0" cy="0"/>
          <a:chOff x="0" y="0"/>
          <a:chExt cx="0" cy="0"/>
        </a:xfrm>
      </p:grpSpPr>
      <p:sp>
        <p:nvSpPr>
          <p:cNvPr id="17" name="Text Placeholder 9"/>
          <p:cNvSpPr>
            <a:spLocks noGrp="1"/>
          </p:cNvSpPr>
          <p:nvPr>
            <p:ph type="body" sz="quarter" idx="13" hasCustomPrompt="1"/>
          </p:nvPr>
        </p:nvSpPr>
        <p:spPr>
          <a:xfrm>
            <a:off x="483810" y="1139076"/>
            <a:ext cx="11200191"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a:t>Click to edit Master text styles	</a:t>
            </a:r>
          </a:p>
        </p:txBody>
      </p:sp>
      <p:sp>
        <p:nvSpPr>
          <p:cNvPr id="18" name="Text Placeholder 9"/>
          <p:cNvSpPr>
            <a:spLocks noGrp="1"/>
          </p:cNvSpPr>
          <p:nvPr>
            <p:ph type="body" sz="quarter" idx="14" hasCustomPrompt="1"/>
          </p:nvPr>
        </p:nvSpPr>
        <p:spPr>
          <a:xfrm>
            <a:off x="493334" y="2171593"/>
            <a:ext cx="11200191" cy="786342"/>
          </a:xfrm>
          <a:prstGeom prst="roundRect">
            <a:avLst>
              <a:gd name="adj" fmla="val 12963"/>
            </a:avLst>
          </a:prstGeom>
          <a:solidFill>
            <a:schemeClr val="bg2">
              <a:lumMod val="85000"/>
            </a:schemeClr>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lvl1pPr>
          </a:lstStyle>
          <a:p>
            <a:pPr lvl="0"/>
            <a:r>
              <a:rPr lang="en-US" dirty="0"/>
              <a:t>Click to edit Master text styles	</a:t>
            </a:r>
          </a:p>
        </p:txBody>
      </p:sp>
      <p:sp>
        <p:nvSpPr>
          <p:cNvPr id="19" name="Text Placeholder 9"/>
          <p:cNvSpPr>
            <a:spLocks noGrp="1"/>
          </p:cNvSpPr>
          <p:nvPr>
            <p:ph type="body" sz="quarter" idx="15" hasCustomPrompt="1"/>
          </p:nvPr>
        </p:nvSpPr>
        <p:spPr>
          <a:xfrm>
            <a:off x="502930" y="3145173"/>
            <a:ext cx="11200191"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a:t>Click to edit Master text styles	</a:t>
            </a:r>
          </a:p>
        </p:txBody>
      </p:sp>
      <p:sp>
        <p:nvSpPr>
          <p:cNvPr id="20" name="Text Placeholder 9"/>
          <p:cNvSpPr>
            <a:spLocks noGrp="1"/>
          </p:cNvSpPr>
          <p:nvPr>
            <p:ph type="body" sz="quarter" idx="16" hasCustomPrompt="1"/>
          </p:nvPr>
        </p:nvSpPr>
        <p:spPr>
          <a:xfrm>
            <a:off x="493410" y="4154024"/>
            <a:ext cx="11200191" cy="810620"/>
          </a:xfrm>
          <a:prstGeom prst="roundRect">
            <a:avLst>
              <a:gd name="adj" fmla="val 12963"/>
            </a:avLst>
          </a:prstGeom>
          <a:solidFill>
            <a:schemeClr val="bg2">
              <a:lumMod val="85000"/>
            </a:schemeClr>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lvl1pPr>
          </a:lstStyle>
          <a:p>
            <a:pPr lvl="0"/>
            <a:r>
              <a:rPr lang="en-US" dirty="0"/>
              <a:t>Click to edit Master text styles	</a:t>
            </a:r>
          </a:p>
        </p:txBody>
      </p:sp>
      <p:sp>
        <p:nvSpPr>
          <p:cNvPr id="24" name="Text Placeholder 9"/>
          <p:cNvSpPr>
            <a:spLocks noGrp="1"/>
          </p:cNvSpPr>
          <p:nvPr>
            <p:ph type="body" sz="quarter" idx="17" hasCustomPrompt="1"/>
          </p:nvPr>
        </p:nvSpPr>
        <p:spPr>
          <a:xfrm>
            <a:off x="504166" y="5142139"/>
            <a:ext cx="11200191"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a:t>Click to edit Master text styles	</a:t>
            </a:r>
          </a:p>
        </p:txBody>
      </p:sp>
      <p:cxnSp>
        <p:nvCxnSpPr>
          <p:cNvPr id="12" name="Straight Connector 11"/>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495300" y="352425"/>
            <a:ext cx="11176000" cy="307777"/>
          </a:xfrm>
          <a:prstGeom prst="rect">
            <a:avLst/>
          </a:prstGeom>
        </p:spPr>
        <p:txBody>
          <a:bodyPr lIns="0" tIns="0" rIns="0" bIns="0" numCol="2"/>
          <a:lstStyle>
            <a:lvl1pPr>
              <a:lnSpc>
                <a:spcPts val="2400"/>
              </a:lnSpc>
              <a:spcBef>
                <a:spcPts val="2000"/>
              </a:spcBef>
              <a:defRPr>
                <a:solidFill>
                  <a:schemeClr val="accent2"/>
                </a:solidFill>
              </a:defRPr>
            </a:lvl1pPr>
          </a:lstStyle>
          <a:p>
            <a:r>
              <a:rPr lang="en-US"/>
              <a:t>Click to edit Master title style</a:t>
            </a:r>
            <a:endParaRPr lang="en-US" dirty="0"/>
          </a:p>
        </p:txBody>
      </p:sp>
      <p:sp>
        <p:nvSpPr>
          <p:cNvPr id="15" name="Date Placeholder 14"/>
          <p:cNvSpPr>
            <a:spLocks noGrp="1"/>
          </p:cNvSpPr>
          <p:nvPr>
            <p:ph type="dt" sz="half" idx="18"/>
          </p:nvPr>
        </p:nvSpPr>
        <p:spPr/>
        <p:txBody>
          <a:bodyPr/>
          <a:lstStyle/>
          <a:p>
            <a:fld id="{5582FE30-B6E5-4F2A-A7FA-28C9C9F52107}" type="datetime1">
              <a:rPr lang="en-US" smtClean="0"/>
              <a:t>1/5/2026</a:t>
            </a:fld>
            <a:endParaRPr lang="en-US" dirty="0"/>
          </a:p>
        </p:txBody>
      </p:sp>
      <p:sp>
        <p:nvSpPr>
          <p:cNvPr id="16" name="Slide Number Placeholder 15"/>
          <p:cNvSpPr>
            <a:spLocks noGrp="1"/>
          </p:cNvSpPr>
          <p:nvPr>
            <p:ph type="sldNum" sz="quarter" idx="19"/>
          </p:nvPr>
        </p:nvSpPr>
        <p:spPr/>
        <p:txBody>
          <a:bodyPr/>
          <a:lstStyle/>
          <a:p>
            <a:r>
              <a:rPr lang="en-US"/>
              <a:t>Page </a:t>
            </a:r>
            <a:fld id="{E55CB928-7360-4C5A-A5AA-7B3F29607B21}" type="slidenum">
              <a:rPr lang="en-US" smtClean="0"/>
              <a:pPr/>
              <a:t>‹#›</a:t>
            </a:fld>
            <a:endParaRPr lang="en-US" dirty="0"/>
          </a:p>
        </p:txBody>
      </p:sp>
      <p:sp>
        <p:nvSpPr>
          <p:cNvPr id="21" name="Footer Placeholder 10"/>
          <p:cNvSpPr>
            <a:spLocks noGrp="1"/>
          </p:cNvSpPr>
          <p:nvPr>
            <p:ph type="ftr" sz="quarter" idx="20"/>
          </p:nvPr>
        </p:nvSpPr>
        <p:spPr>
          <a:xfrm>
            <a:off x="3775612" y="6311344"/>
            <a:ext cx="2636979" cy="365125"/>
          </a:xfrm>
        </p:spPr>
        <p:txBody>
          <a:bodyPr/>
          <a:lstStyle/>
          <a:p>
            <a:r>
              <a:rPr lang="en-US"/>
              <a:t>NJ Maternity Leave Overview- Union</a:t>
            </a:r>
            <a:endParaRPr lang="en-US" dirty="0"/>
          </a:p>
        </p:txBody>
      </p:sp>
      <p:grpSp>
        <p:nvGrpSpPr>
          <p:cNvPr id="22" name="Group 21">
            <a:extLst>
              <a:ext uri="{FF2B5EF4-FFF2-40B4-BE49-F238E27FC236}">
                <a16:creationId xmlns:a16="http://schemas.microsoft.com/office/drawing/2014/main" id="{44D0ECAB-062E-4A40-9E4F-7941E1C79F84}"/>
              </a:ext>
            </a:extLst>
          </p:cNvPr>
          <p:cNvGrpSpPr/>
          <p:nvPr userDrawn="1"/>
        </p:nvGrpSpPr>
        <p:grpSpPr>
          <a:xfrm>
            <a:off x="206081" y="6245444"/>
            <a:ext cx="4407653" cy="446901"/>
            <a:chOff x="979712" y="6245444"/>
            <a:chExt cx="4407653" cy="446901"/>
          </a:xfrm>
        </p:grpSpPr>
        <p:pic>
          <p:nvPicPr>
            <p:cNvPr id="23" name="Picture 22" descr="Liberty-Bell_text.png">
              <a:extLst>
                <a:ext uri="{FF2B5EF4-FFF2-40B4-BE49-F238E27FC236}">
                  <a16:creationId xmlns:a16="http://schemas.microsoft.com/office/drawing/2014/main" id="{E797DC74-C9BC-44DD-BBAA-284E6A49AA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97E7C70D-BAEB-47B0-8DD2-DAE27118B552}"/>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26" name="TextBox 25">
              <a:extLst>
                <a:ext uri="{FF2B5EF4-FFF2-40B4-BE49-F238E27FC236}">
                  <a16:creationId xmlns:a16="http://schemas.microsoft.com/office/drawing/2014/main" id="{562EE36D-EA5B-45A6-840A-4751DE931DF0}"/>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Multiple Sections Under One Topic">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3454400" y="1167489"/>
            <a:ext cx="5283200" cy="2005314"/>
          </a:xfrm>
          <a:prstGeom prst="roundRect">
            <a:avLst>
              <a:gd name="adj" fmla="val 4276"/>
            </a:avLst>
          </a:prstGeom>
          <a:solidFill>
            <a:schemeClr val="tx2"/>
          </a:solidFill>
        </p:spPr>
        <p:txBody>
          <a:bodyPr anchor="ctr" anchorCtr="0">
            <a:normAutofit/>
          </a:bodyPr>
          <a:lstStyle>
            <a:lvl1pPr marL="0" indent="0" algn="ctr">
              <a:lnSpc>
                <a:spcPts val="3600"/>
              </a:lnSpc>
              <a:buNone/>
              <a:tabLst/>
              <a:defRPr sz="3600" b="1">
                <a:solidFill>
                  <a:srgbClr val="FFFFFF"/>
                </a:solidFill>
              </a:defRPr>
            </a:lvl1pPr>
          </a:lstStyle>
          <a:p>
            <a:pPr lvl="0"/>
            <a:r>
              <a:rPr lang="en-US"/>
              <a:t>Click to edit Master text styles</a:t>
            </a:r>
          </a:p>
        </p:txBody>
      </p:sp>
      <p:sp>
        <p:nvSpPr>
          <p:cNvPr id="12" name="Text Placeholder 7"/>
          <p:cNvSpPr>
            <a:spLocks noGrp="1"/>
          </p:cNvSpPr>
          <p:nvPr>
            <p:ph type="body" sz="quarter" idx="14"/>
          </p:nvPr>
        </p:nvSpPr>
        <p:spPr>
          <a:xfrm>
            <a:off x="508000" y="3505200"/>
            <a:ext cx="2641600" cy="1905000"/>
          </a:xfrm>
          <a:prstGeom prst="roundRect">
            <a:avLst>
              <a:gd name="adj" fmla="val 4368"/>
            </a:avLst>
          </a:prstGeom>
          <a:solidFill>
            <a:schemeClr val="tx1">
              <a:lumMod val="85000"/>
            </a:schemeClr>
          </a:solidFill>
        </p:spPr>
        <p:txBody>
          <a:bodyPr anchor="t" anchorCtr="0">
            <a:noAutofit/>
          </a:bodyPr>
          <a:lstStyle>
            <a:lvl1pPr marL="0" indent="0" algn="l">
              <a:lnSpc>
                <a:spcPts val="2000"/>
              </a:lnSpc>
              <a:buNone/>
              <a:tabLst/>
              <a:defRPr sz="1500" b="1">
                <a:solidFill>
                  <a:schemeClr val="bg1"/>
                </a:solidFill>
              </a:defRPr>
            </a:lvl1pPr>
          </a:lstStyle>
          <a:p>
            <a:pPr lvl="0"/>
            <a:r>
              <a:rPr lang="en-US"/>
              <a:t>Click to edit Master text styles</a:t>
            </a:r>
          </a:p>
        </p:txBody>
      </p:sp>
      <p:sp>
        <p:nvSpPr>
          <p:cNvPr id="17" name="Text Placeholder 7"/>
          <p:cNvSpPr>
            <a:spLocks noGrp="1"/>
          </p:cNvSpPr>
          <p:nvPr>
            <p:ph type="body" sz="quarter" idx="19"/>
          </p:nvPr>
        </p:nvSpPr>
        <p:spPr>
          <a:xfrm>
            <a:off x="3352800" y="3505200"/>
            <a:ext cx="2641600" cy="1905000"/>
          </a:xfrm>
          <a:prstGeom prst="roundRect">
            <a:avLst>
              <a:gd name="adj" fmla="val 3318"/>
            </a:avLst>
          </a:prstGeom>
          <a:solidFill>
            <a:schemeClr val="tx1">
              <a:lumMod val="85000"/>
            </a:schemeClr>
          </a:solidFill>
        </p:spPr>
        <p:txBody>
          <a:bodyPr anchor="t" anchorCtr="0">
            <a:noAutofit/>
          </a:bodyPr>
          <a:lstStyle>
            <a:lvl1pPr marL="0" indent="0" algn="l">
              <a:lnSpc>
                <a:spcPts val="2000"/>
              </a:lnSpc>
              <a:buNone/>
              <a:tabLst/>
              <a:defRPr sz="1500" b="1">
                <a:solidFill>
                  <a:schemeClr val="bg1"/>
                </a:solidFill>
              </a:defRPr>
            </a:lvl1pPr>
          </a:lstStyle>
          <a:p>
            <a:pPr lvl="0"/>
            <a:r>
              <a:rPr lang="en-US"/>
              <a:t>Click to edit Master text styles</a:t>
            </a:r>
          </a:p>
        </p:txBody>
      </p:sp>
      <p:sp>
        <p:nvSpPr>
          <p:cNvPr id="19" name="Text Placeholder 7"/>
          <p:cNvSpPr>
            <a:spLocks noGrp="1"/>
          </p:cNvSpPr>
          <p:nvPr>
            <p:ph type="body" sz="quarter" idx="20"/>
          </p:nvPr>
        </p:nvSpPr>
        <p:spPr>
          <a:xfrm>
            <a:off x="6172200" y="3505200"/>
            <a:ext cx="2641600" cy="1905000"/>
          </a:xfrm>
          <a:prstGeom prst="roundRect">
            <a:avLst>
              <a:gd name="adj" fmla="val 3990"/>
            </a:avLst>
          </a:prstGeom>
          <a:solidFill>
            <a:schemeClr val="tx1">
              <a:lumMod val="85000"/>
            </a:schemeClr>
          </a:solidFill>
        </p:spPr>
        <p:txBody>
          <a:bodyPr anchor="t" anchorCtr="0">
            <a:noAutofit/>
          </a:bodyPr>
          <a:lstStyle>
            <a:lvl1pPr marL="0" indent="0" algn="l">
              <a:lnSpc>
                <a:spcPts val="2000"/>
              </a:lnSpc>
              <a:buNone/>
              <a:tabLst/>
              <a:defRPr sz="1500" b="1">
                <a:solidFill>
                  <a:schemeClr val="bg1"/>
                </a:solidFill>
              </a:defRPr>
            </a:lvl1pPr>
          </a:lstStyle>
          <a:p>
            <a:pPr lvl="0"/>
            <a:r>
              <a:rPr lang="en-US"/>
              <a:t>Click to edit Master text styles</a:t>
            </a:r>
          </a:p>
        </p:txBody>
      </p:sp>
      <p:sp>
        <p:nvSpPr>
          <p:cNvPr id="20" name="Text Placeholder 7"/>
          <p:cNvSpPr>
            <a:spLocks noGrp="1"/>
          </p:cNvSpPr>
          <p:nvPr>
            <p:ph type="body" sz="quarter" idx="21"/>
          </p:nvPr>
        </p:nvSpPr>
        <p:spPr>
          <a:xfrm>
            <a:off x="8991600" y="3505200"/>
            <a:ext cx="2641600" cy="1905000"/>
          </a:xfrm>
          <a:prstGeom prst="roundRect">
            <a:avLst>
              <a:gd name="adj" fmla="val 4493"/>
            </a:avLst>
          </a:prstGeom>
          <a:solidFill>
            <a:schemeClr val="tx1">
              <a:lumMod val="85000"/>
            </a:schemeClr>
          </a:solidFill>
        </p:spPr>
        <p:txBody>
          <a:bodyPr anchor="t" anchorCtr="0">
            <a:noAutofit/>
          </a:bodyPr>
          <a:lstStyle>
            <a:lvl1pPr marL="0" indent="0" algn="l">
              <a:lnSpc>
                <a:spcPts val="2000"/>
              </a:lnSpc>
              <a:buNone/>
              <a:tabLst/>
              <a:defRPr sz="1500" b="1">
                <a:solidFill>
                  <a:schemeClr val="bg1"/>
                </a:solidFill>
              </a:defRPr>
            </a:lvl1pPr>
          </a:lstStyle>
          <a:p>
            <a:pPr lvl="0"/>
            <a:r>
              <a:rPr lang="en-US"/>
              <a:t>Click to edit Master text styles</a:t>
            </a:r>
          </a:p>
        </p:txBody>
      </p:sp>
      <p:cxnSp>
        <p:nvCxnSpPr>
          <p:cNvPr id="13" name="Straight Connector 12"/>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sp>
        <p:nvSpPr>
          <p:cNvPr id="16" name="Date Placeholder 15"/>
          <p:cNvSpPr>
            <a:spLocks noGrp="1"/>
          </p:cNvSpPr>
          <p:nvPr>
            <p:ph type="dt" sz="half" idx="22"/>
          </p:nvPr>
        </p:nvSpPr>
        <p:spPr/>
        <p:txBody>
          <a:bodyPr/>
          <a:lstStyle/>
          <a:p>
            <a:fld id="{9BD0CBB6-4153-402B-BBAD-F1A84AC1E085}" type="datetime1">
              <a:rPr lang="en-US" smtClean="0"/>
              <a:t>1/5/2026</a:t>
            </a:fld>
            <a:endParaRPr lang="en-US" dirty="0"/>
          </a:p>
        </p:txBody>
      </p:sp>
      <p:sp>
        <p:nvSpPr>
          <p:cNvPr id="18" name="Slide Number Placeholder 17"/>
          <p:cNvSpPr>
            <a:spLocks noGrp="1"/>
          </p:cNvSpPr>
          <p:nvPr>
            <p:ph type="sldNum" sz="quarter" idx="23"/>
          </p:nvPr>
        </p:nvSpPr>
        <p:spPr/>
        <p:txBody>
          <a:bodyPr/>
          <a:lstStyle/>
          <a:p>
            <a:r>
              <a:rPr lang="en-US"/>
              <a:t>Page </a:t>
            </a:r>
            <a:fld id="{E55CB928-7360-4C5A-A5AA-7B3F29607B21}" type="slidenum">
              <a:rPr lang="en-US" smtClean="0"/>
              <a:pPr/>
              <a:t>‹#›</a:t>
            </a:fld>
            <a:endParaRPr lang="en-US" dirty="0"/>
          </a:p>
        </p:txBody>
      </p:sp>
      <p:sp>
        <p:nvSpPr>
          <p:cNvPr id="22" name="Footer Placeholder 10"/>
          <p:cNvSpPr>
            <a:spLocks noGrp="1"/>
          </p:cNvSpPr>
          <p:nvPr>
            <p:ph type="ftr" sz="quarter" idx="15"/>
          </p:nvPr>
        </p:nvSpPr>
        <p:spPr>
          <a:xfrm>
            <a:off x="3775612" y="6311344"/>
            <a:ext cx="2636979" cy="365125"/>
          </a:xfrm>
        </p:spPr>
        <p:txBody>
          <a:bodyPr/>
          <a:lstStyle/>
          <a:p>
            <a:r>
              <a:rPr lang="en-US"/>
              <a:t>NJ Maternity Leave Overview- Union</a:t>
            </a:r>
            <a:endParaRPr lang="en-US" dirty="0"/>
          </a:p>
        </p:txBody>
      </p:sp>
      <p:grpSp>
        <p:nvGrpSpPr>
          <p:cNvPr id="21" name="Group 20">
            <a:extLst>
              <a:ext uri="{FF2B5EF4-FFF2-40B4-BE49-F238E27FC236}">
                <a16:creationId xmlns:a16="http://schemas.microsoft.com/office/drawing/2014/main" id="{126ED325-1951-4168-8EE9-0CB282AECFBA}"/>
              </a:ext>
            </a:extLst>
          </p:cNvPr>
          <p:cNvGrpSpPr/>
          <p:nvPr userDrawn="1"/>
        </p:nvGrpSpPr>
        <p:grpSpPr>
          <a:xfrm>
            <a:off x="206081" y="6245444"/>
            <a:ext cx="4407653" cy="446901"/>
            <a:chOff x="979712" y="6245444"/>
            <a:chExt cx="4407653" cy="446901"/>
          </a:xfrm>
        </p:grpSpPr>
        <p:pic>
          <p:nvPicPr>
            <p:cNvPr id="23" name="Picture 22" descr="Liberty-Bell_text.png">
              <a:extLst>
                <a:ext uri="{FF2B5EF4-FFF2-40B4-BE49-F238E27FC236}">
                  <a16:creationId xmlns:a16="http://schemas.microsoft.com/office/drawing/2014/main" id="{147FFA43-0CCE-44E2-A897-4644903963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2C579BB1-2D0C-46C3-8DF9-86FD8C096DFA}"/>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25" name="TextBox 24">
              <a:extLst>
                <a:ext uri="{FF2B5EF4-FFF2-40B4-BE49-F238E27FC236}">
                  <a16:creationId xmlns:a16="http://schemas.microsoft.com/office/drawing/2014/main" id="{36C29DA7-2234-4B21-BEAA-37124F982A43}"/>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Graphic with Call Out">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7416800" y="1143000"/>
            <a:ext cx="4064000" cy="4829175"/>
          </a:xfrm>
          <a:prstGeom prst="rect">
            <a:avLst/>
          </a:prstGeom>
        </p:spPr>
        <p:txBody>
          <a:bodyPr lIns="0" tIns="0" rIns="0" bIns="0">
            <a:noAutofit/>
          </a:bodyPr>
          <a:lstStyle>
            <a:lvl1pPr marL="0" indent="0">
              <a:lnSpc>
                <a:spcPts val="2000"/>
              </a:lnSpc>
              <a:spcBef>
                <a:spcPts val="2000"/>
              </a:spcBef>
              <a:spcAft>
                <a:spcPts val="0"/>
              </a:spcAft>
              <a:buNone/>
              <a:tabLst/>
              <a:defRPr sz="1500">
                <a:solidFill>
                  <a:schemeClr val="bg1"/>
                </a:solidFill>
              </a:defRPr>
            </a:lvl1pPr>
          </a:lstStyle>
          <a:p>
            <a:pPr lvl="0"/>
            <a:r>
              <a:rPr lang="en-US"/>
              <a:t>Click to edit Master text styles</a:t>
            </a:r>
          </a:p>
        </p:txBody>
      </p:sp>
      <p:sp>
        <p:nvSpPr>
          <p:cNvPr id="15" name="SmartArt Placeholder 14"/>
          <p:cNvSpPr>
            <a:spLocks noGrp="1"/>
          </p:cNvSpPr>
          <p:nvPr>
            <p:ph type="dgm" sz="quarter" idx="16"/>
          </p:nvPr>
        </p:nvSpPr>
        <p:spPr>
          <a:xfrm>
            <a:off x="304800" y="1123950"/>
            <a:ext cx="7010400" cy="4848225"/>
          </a:xfrm>
          <a:prstGeom prst="rect">
            <a:avLst/>
          </a:prstGeom>
        </p:spPr>
        <p:txBody>
          <a:bodyPr lIns="0" tIns="0" rIns="0" bIns="0"/>
          <a:lstStyle>
            <a:lvl1pPr>
              <a:defRPr>
                <a:solidFill>
                  <a:schemeClr val="bg1"/>
                </a:solidFill>
              </a:defRPr>
            </a:lvl1pPr>
          </a:lstStyle>
          <a:p>
            <a:r>
              <a:rPr lang="en-US"/>
              <a:t>Click icon to add SmartArt graphic</a:t>
            </a:r>
            <a:endParaRPr lang="en-US" dirty="0"/>
          </a:p>
        </p:txBody>
      </p:sp>
      <p:cxnSp>
        <p:nvCxnSpPr>
          <p:cNvPr id="9" name="Straight Connector 8"/>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sp>
        <p:nvSpPr>
          <p:cNvPr id="12" name="Date Placeholder 11"/>
          <p:cNvSpPr>
            <a:spLocks noGrp="1"/>
          </p:cNvSpPr>
          <p:nvPr>
            <p:ph type="dt" sz="half" idx="17"/>
          </p:nvPr>
        </p:nvSpPr>
        <p:spPr/>
        <p:txBody>
          <a:bodyPr/>
          <a:lstStyle/>
          <a:p>
            <a:fld id="{139C1526-3962-45D0-9A1C-B9727244F0F7}" type="datetime1">
              <a:rPr lang="en-US" smtClean="0"/>
              <a:t>1/5/2026</a:t>
            </a:fld>
            <a:endParaRPr lang="en-US" dirty="0"/>
          </a:p>
        </p:txBody>
      </p:sp>
      <p:sp>
        <p:nvSpPr>
          <p:cNvPr id="14" name="Slide Number Placeholder 13"/>
          <p:cNvSpPr>
            <a:spLocks noGrp="1"/>
          </p:cNvSpPr>
          <p:nvPr>
            <p:ph type="sldNum" sz="quarter" idx="18"/>
          </p:nvPr>
        </p:nvSpPr>
        <p:spPr/>
        <p:txBody>
          <a:bodyPr/>
          <a:lstStyle/>
          <a:p>
            <a:r>
              <a:rPr lang="en-US"/>
              <a:t>Page </a:t>
            </a:r>
            <a:fld id="{E55CB928-7360-4C5A-A5AA-7B3F29607B21}" type="slidenum">
              <a:rPr lang="en-US" smtClean="0"/>
              <a:pPr/>
              <a:t>‹#›</a:t>
            </a:fld>
            <a:endParaRPr lang="en-US" dirty="0"/>
          </a:p>
        </p:txBody>
      </p:sp>
      <p:sp>
        <p:nvSpPr>
          <p:cNvPr id="17" name="Footer Placeholder 10"/>
          <p:cNvSpPr>
            <a:spLocks noGrp="1"/>
          </p:cNvSpPr>
          <p:nvPr>
            <p:ph type="ftr" sz="quarter" idx="19"/>
          </p:nvPr>
        </p:nvSpPr>
        <p:spPr>
          <a:xfrm>
            <a:off x="3775612" y="6311344"/>
            <a:ext cx="2636979" cy="365125"/>
          </a:xfrm>
        </p:spPr>
        <p:txBody>
          <a:bodyPr/>
          <a:lstStyle/>
          <a:p>
            <a:r>
              <a:rPr lang="en-US"/>
              <a:t>NJ Maternity Leave Overview- Union</a:t>
            </a:r>
            <a:endParaRPr lang="en-US" dirty="0"/>
          </a:p>
        </p:txBody>
      </p:sp>
      <p:grpSp>
        <p:nvGrpSpPr>
          <p:cNvPr id="16" name="Group 15">
            <a:extLst>
              <a:ext uri="{FF2B5EF4-FFF2-40B4-BE49-F238E27FC236}">
                <a16:creationId xmlns:a16="http://schemas.microsoft.com/office/drawing/2014/main" id="{B3075150-F743-42D4-915A-06564F22897D}"/>
              </a:ext>
            </a:extLst>
          </p:cNvPr>
          <p:cNvGrpSpPr/>
          <p:nvPr userDrawn="1"/>
        </p:nvGrpSpPr>
        <p:grpSpPr>
          <a:xfrm>
            <a:off x="206081" y="6245444"/>
            <a:ext cx="4407653" cy="446901"/>
            <a:chOff x="979712" y="6245444"/>
            <a:chExt cx="4407653" cy="446901"/>
          </a:xfrm>
        </p:grpSpPr>
        <p:pic>
          <p:nvPicPr>
            <p:cNvPr id="18" name="Picture 17" descr="Liberty-Bell_text.png">
              <a:extLst>
                <a:ext uri="{FF2B5EF4-FFF2-40B4-BE49-F238E27FC236}">
                  <a16:creationId xmlns:a16="http://schemas.microsoft.com/office/drawing/2014/main" id="{C576DFA1-6BDB-4379-9787-3770E9553D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68EF2311-F555-4DF8-8213-3F245DF8A466}"/>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20" name="TextBox 19">
              <a:extLst>
                <a:ext uri="{FF2B5EF4-FFF2-40B4-BE49-F238E27FC236}">
                  <a16:creationId xmlns:a16="http://schemas.microsoft.com/office/drawing/2014/main" id="{D097410C-040D-4277-AC95-84015F9970F7}"/>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with Bullet Points">
    <p:spTree>
      <p:nvGrpSpPr>
        <p:cNvPr id="1" name=""/>
        <p:cNvGrpSpPr/>
        <p:nvPr/>
      </p:nvGrpSpPr>
      <p:grpSpPr>
        <a:xfrm>
          <a:off x="0" y="0"/>
          <a:ext cx="0" cy="0"/>
          <a:chOff x="0" y="0"/>
          <a:chExt cx="0" cy="0"/>
        </a:xfrm>
      </p:grpSpPr>
      <p:sp>
        <p:nvSpPr>
          <p:cNvPr id="11" name="Chart Placeholder 10"/>
          <p:cNvSpPr>
            <a:spLocks noGrp="1"/>
          </p:cNvSpPr>
          <p:nvPr>
            <p:ph type="chart" sz="quarter" idx="15"/>
          </p:nvPr>
        </p:nvSpPr>
        <p:spPr>
          <a:xfrm>
            <a:off x="508001" y="1143001"/>
            <a:ext cx="4554307" cy="4578531"/>
          </a:xfrm>
          <a:prstGeom prst="rect">
            <a:avLst/>
          </a:prstGeom>
        </p:spPr>
        <p:txBody>
          <a:bodyPr/>
          <a:lstStyle>
            <a:lvl1pPr>
              <a:defRPr>
                <a:solidFill>
                  <a:schemeClr val="bg1"/>
                </a:solidFill>
              </a:defRPr>
            </a:lvl1pPr>
          </a:lstStyle>
          <a:p>
            <a:r>
              <a:rPr lang="en-US"/>
              <a:t>Click icon to add chart</a:t>
            </a:r>
          </a:p>
        </p:txBody>
      </p:sp>
      <p:sp>
        <p:nvSpPr>
          <p:cNvPr id="10" name="Text Placeholder 15"/>
          <p:cNvSpPr>
            <a:spLocks noGrp="1"/>
          </p:cNvSpPr>
          <p:nvPr>
            <p:ph type="body" sz="quarter" idx="17"/>
          </p:nvPr>
        </p:nvSpPr>
        <p:spPr>
          <a:xfrm>
            <a:off x="5283200" y="1107376"/>
            <a:ext cx="6400800" cy="4810125"/>
          </a:xfrm>
          <a:prstGeom prst="rect">
            <a:avLst/>
          </a:prstGeom>
        </p:spPr>
        <p:txBody>
          <a:bodyPr wrap="square" lIns="0" tIns="0" rIns="0" bIns="0">
            <a:noAutofit/>
          </a:bodyPr>
          <a:lstStyle>
            <a:lvl1pPr marL="228600" indent="-228600">
              <a:lnSpc>
                <a:spcPts val="2400"/>
              </a:lnSpc>
              <a:spcBef>
                <a:spcPts val="2000"/>
              </a:spcBef>
              <a:spcAft>
                <a:spcPts val="0"/>
              </a:spcAft>
              <a:defRPr sz="2000">
                <a:solidFill>
                  <a:schemeClr val="bg1"/>
                </a:solidFill>
              </a:defRPr>
            </a:lvl1pPr>
          </a:lstStyle>
          <a:p>
            <a:pPr lvl="0"/>
            <a:r>
              <a:rPr lang="en-US"/>
              <a:t>Click to edit Master text styles</a:t>
            </a:r>
          </a:p>
        </p:txBody>
      </p:sp>
      <p:cxnSp>
        <p:nvCxnSpPr>
          <p:cNvPr id="9" name="Straight Connector 8"/>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sp>
        <p:nvSpPr>
          <p:cNvPr id="14" name="Date Placeholder 13"/>
          <p:cNvSpPr>
            <a:spLocks noGrp="1"/>
          </p:cNvSpPr>
          <p:nvPr>
            <p:ph type="dt" sz="half" idx="18"/>
          </p:nvPr>
        </p:nvSpPr>
        <p:spPr/>
        <p:txBody>
          <a:bodyPr/>
          <a:lstStyle/>
          <a:p>
            <a:fld id="{A35DDAEE-794E-4169-8CF4-CA1B16916040}" type="datetime1">
              <a:rPr lang="en-US" smtClean="0"/>
              <a:t>1/5/2026</a:t>
            </a:fld>
            <a:endParaRPr lang="en-US" dirty="0"/>
          </a:p>
        </p:txBody>
      </p:sp>
      <p:sp>
        <p:nvSpPr>
          <p:cNvPr id="15" name="Slide Number Placeholder 14"/>
          <p:cNvSpPr>
            <a:spLocks noGrp="1"/>
          </p:cNvSpPr>
          <p:nvPr>
            <p:ph type="sldNum" sz="quarter" idx="19"/>
          </p:nvPr>
        </p:nvSpPr>
        <p:spPr/>
        <p:txBody>
          <a:bodyPr/>
          <a:lstStyle/>
          <a:p>
            <a:r>
              <a:rPr lang="en-US"/>
              <a:t>Page </a:t>
            </a:r>
            <a:fld id="{E55CB928-7360-4C5A-A5AA-7B3F29607B21}" type="slidenum">
              <a:rPr lang="en-US" smtClean="0"/>
              <a:pPr/>
              <a:t>‹#›</a:t>
            </a:fld>
            <a:endParaRPr lang="en-US" dirty="0"/>
          </a:p>
        </p:txBody>
      </p:sp>
      <p:sp>
        <p:nvSpPr>
          <p:cNvPr id="17" name="Footer Placeholder 10"/>
          <p:cNvSpPr>
            <a:spLocks noGrp="1"/>
          </p:cNvSpPr>
          <p:nvPr>
            <p:ph type="ftr" sz="quarter" idx="20"/>
          </p:nvPr>
        </p:nvSpPr>
        <p:spPr>
          <a:xfrm>
            <a:off x="3775612" y="6311344"/>
            <a:ext cx="2636979" cy="365125"/>
          </a:xfrm>
        </p:spPr>
        <p:txBody>
          <a:bodyPr/>
          <a:lstStyle/>
          <a:p>
            <a:r>
              <a:rPr lang="en-US"/>
              <a:t>NJ Maternity Leave Overview- Union</a:t>
            </a:r>
            <a:endParaRPr lang="en-US" dirty="0"/>
          </a:p>
        </p:txBody>
      </p:sp>
      <p:grpSp>
        <p:nvGrpSpPr>
          <p:cNvPr id="16" name="Group 15">
            <a:extLst>
              <a:ext uri="{FF2B5EF4-FFF2-40B4-BE49-F238E27FC236}">
                <a16:creationId xmlns:a16="http://schemas.microsoft.com/office/drawing/2014/main" id="{B0907EC6-B1AB-4A1C-AF53-E643E1852574}"/>
              </a:ext>
            </a:extLst>
          </p:cNvPr>
          <p:cNvGrpSpPr/>
          <p:nvPr userDrawn="1"/>
        </p:nvGrpSpPr>
        <p:grpSpPr>
          <a:xfrm>
            <a:off x="206081" y="6245444"/>
            <a:ext cx="4407653" cy="446901"/>
            <a:chOff x="979712" y="6245444"/>
            <a:chExt cx="4407653" cy="446901"/>
          </a:xfrm>
        </p:grpSpPr>
        <p:pic>
          <p:nvPicPr>
            <p:cNvPr id="18" name="Picture 17" descr="Liberty-Bell_text.png">
              <a:extLst>
                <a:ext uri="{FF2B5EF4-FFF2-40B4-BE49-F238E27FC236}">
                  <a16:creationId xmlns:a16="http://schemas.microsoft.com/office/drawing/2014/main" id="{F4067C81-F900-4FDF-B603-B4957532EC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4426FBEE-5F03-496B-B98E-C55DE62AB04F}"/>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20" name="TextBox 19">
              <a:extLst>
                <a:ext uri="{FF2B5EF4-FFF2-40B4-BE49-F238E27FC236}">
                  <a16:creationId xmlns:a16="http://schemas.microsoft.com/office/drawing/2014/main" id="{1F43F06C-E4E7-46B1-A309-23717FCF7A87}"/>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11" name="Chart Placeholder 10"/>
          <p:cNvSpPr>
            <a:spLocks noGrp="1"/>
          </p:cNvSpPr>
          <p:nvPr>
            <p:ph type="chart" sz="quarter" idx="15"/>
          </p:nvPr>
        </p:nvSpPr>
        <p:spPr>
          <a:xfrm>
            <a:off x="508000" y="1143000"/>
            <a:ext cx="11176000" cy="4953000"/>
          </a:xfrm>
          <a:prstGeom prst="rect">
            <a:avLst/>
          </a:prstGeom>
        </p:spPr>
        <p:txBody>
          <a:bodyPr/>
          <a:lstStyle>
            <a:lvl1pPr>
              <a:defRPr>
                <a:solidFill>
                  <a:schemeClr val="bg1"/>
                </a:solidFill>
              </a:defRPr>
            </a:lvl1pPr>
          </a:lstStyle>
          <a:p>
            <a:r>
              <a:rPr lang="en-US"/>
              <a:t>Click icon to add chart</a:t>
            </a:r>
          </a:p>
        </p:txBody>
      </p:sp>
      <p:cxnSp>
        <p:nvCxnSpPr>
          <p:cNvPr id="14" name="Straight Connector 13"/>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sp>
        <p:nvSpPr>
          <p:cNvPr id="17" name="Date Placeholder 16"/>
          <p:cNvSpPr>
            <a:spLocks noGrp="1"/>
          </p:cNvSpPr>
          <p:nvPr>
            <p:ph type="dt" sz="half" idx="16"/>
          </p:nvPr>
        </p:nvSpPr>
        <p:spPr/>
        <p:txBody>
          <a:bodyPr/>
          <a:lstStyle/>
          <a:p>
            <a:fld id="{49ABD2A4-25BA-4634-82E2-D3C66D459C70}" type="datetime1">
              <a:rPr lang="en-US" smtClean="0"/>
              <a:t>1/5/2026</a:t>
            </a:fld>
            <a:endParaRPr lang="en-US" dirty="0"/>
          </a:p>
        </p:txBody>
      </p:sp>
      <p:sp>
        <p:nvSpPr>
          <p:cNvPr id="18" name="Slide Number Placeholder 17"/>
          <p:cNvSpPr>
            <a:spLocks noGrp="1"/>
          </p:cNvSpPr>
          <p:nvPr>
            <p:ph type="sldNum" sz="quarter" idx="17"/>
          </p:nvPr>
        </p:nvSpPr>
        <p:spPr/>
        <p:txBody>
          <a:bodyPr/>
          <a:lstStyle/>
          <a:p>
            <a:r>
              <a:rPr lang="en-US"/>
              <a:t>Page </a:t>
            </a:r>
            <a:fld id="{E55CB928-7360-4C5A-A5AA-7B3F29607B21}" type="slidenum">
              <a:rPr lang="en-US" smtClean="0"/>
              <a:pPr/>
              <a:t>‹#›</a:t>
            </a:fld>
            <a:endParaRPr lang="en-US" dirty="0"/>
          </a:p>
        </p:txBody>
      </p:sp>
      <p:sp>
        <p:nvSpPr>
          <p:cNvPr id="9" name="Footer Placeholder 10"/>
          <p:cNvSpPr>
            <a:spLocks noGrp="1"/>
          </p:cNvSpPr>
          <p:nvPr>
            <p:ph type="ftr" sz="quarter" idx="18"/>
          </p:nvPr>
        </p:nvSpPr>
        <p:spPr>
          <a:xfrm>
            <a:off x="3775612" y="6311344"/>
            <a:ext cx="2636979" cy="365125"/>
          </a:xfrm>
        </p:spPr>
        <p:txBody>
          <a:bodyPr/>
          <a:lstStyle/>
          <a:p>
            <a:r>
              <a:rPr lang="en-US"/>
              <a:t>NJ Maternity Leave Overview- Union</a:t>
            </a:r>
            <a:endParaRPr lang="en-US" dirty="0"/>
          </a:p>
        </p:txBody>
      </p:sp>
      <p:grpSp>
        <p:nvGrpSpPr>
          <p:cNvPr id="10" name="Group 9">
            <a:extLst>
              <a:ext uri="{FF2B5EF4-FFF2-40B4-BE49-F238E27FC236}">
                <a16:creationId xmlns:a16="http://schemas.microsoft.com/office/drawing/2014/main" id="{2DA71C39-0125-45BB-A482-ED059F8CE01E}"/>
              </a:ext>
            </a:extLst>
          </p:cNvPr>
          <p:cNvGrpSpPr/>
          <p:nvPr userDrawn="1"/>
        </p:nvGrpSpPr>
        <p:grpSpPr>
          <a:xfrm>
            <a:off x="206081" y="6245444"/>
            <a:ext cx="4407653" cy="446901"/>
            <a:chOff x="979712" y="6245444"/>
            <a:chExt cx="4407653" cy="446901"/>
          </a:xfrm>
        </p:grpSpPr>
        <p:pic>
          <p:nvPicPr>
            <p:cNvPr id="13" name="Picture 12" descr="Liberty-Bell_text.png">
              <a:extLst>
                <a:ext uri="{FF2B5EF4-FFF2-40B4-BE49-F238E27FC236}">
                  <a16:creationId xmlns:a16="http://schemas.microsoft.com/office/drawing/2014/main" id="{9340B225-A210-4BFC-BA9A-1DA83B9510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9E1498E-AAEF-4E8D-A878-C545D6300446}"/>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19" name="TextBox 18">
              <a:extLst>
                <a:ext uri="{FF2B5EF4-FFF2-40B4-BE49-F238E27FC236}">
                  <a16:creationId xmlns:a16="http://schemas.microsoft.com/office/drawing/2014/main" id="{9C6F9D31-B4CE-4BE1-A505-375EB1632DD4}"/>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graphic with Supporting Text">
    <p:spTree>
      <p:nvGrpSpPr>
        <p:cNvPr id="1" name=""/>
        <p:cNvGrpSpPr/>
        <p:nvPr/>
      </p:nvGrpSpPr>
      <p:grpSpPr>
        <a:xfrm>
          <a:off x="0" y="0"/>
          <a:ext cx="0" cy="0"/>
          <a:chOff x="0" y="0"/>
          <a:chExt cx="0" cy="0"/>
        </a:xfrm>
      </p:grpSpPr>
      <p:cxnSp>
        <p:nvCxnSpPr>
          <p:cNvPr id="7" name="Straight Connector 6"/>
          <p:cNvCxnSpPr/>
          <p:nvPr/>
        </p:nvCxnSpPr>
        <p:spPr>
          <a:xfrm>
            <a:off x="609600" y="6172200"/>
            <a:ext cx="11074400" cy="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1"/>
          <p:cNvSpPr>
            <a:spLocks noGrp="1"/>
          </p:cNvSpPr>
          <p:nvPr>
            <p:ph type="body" sz="quarter" idx="15"/>
          </p:nvPr>
        </p:nvSpPr>
        <p:spPr>
          <a:xfrm>
            <a:off x="609600" y="5715000"/>
            <a:ext cx="11074400" cy="457200"/>
          </a:xfrm>
          <a:prstGeom prst="rect">
            <a:avLst/>
          </a:prstGeom>
        </p:spPr>
        <p:txBody>
          <a:bodyPr>
            <a:noAutofit/>
          </a:bodyPr>
          <a:lstStyle>
            <a:lvl1pPr marL="0" indent="0">
              <a:lnSpc>
                <a:spcPct val="125000"/>
              </a:lnSpc>
              <a:spcBef>
                <a:spcPts val="1200"/>
              </a:spcBef>
              <a:spcAft>
                <a:spcPts val="600"/>
              </a:spcAft>
              <a:buNone/>
              <a:tabLst/>
              <a:defRPr sz="1800"/>
            </a:lvl1pPr>
          </a:lstStyle>
          <a:p>
            <a:pPr lvl="0"/>
            <a:r>
              <a:rPr lang="en-US"/>
              <a:t>Click to edit Master text styles</a:t>
            </a:r>
          </a:p>
        </p:txBody>
      </p:sp>
      <p:sp>
        <p:nvSpPr>
          <p:cNvPr id="15" name="SmartArt Placeholder 14"/>
          <p:cNvSpPr>
            <a:spLocks noGrp="1"/>
          </p:cNvSpPr>
          <p:nvPr>
            <p:ph type="dgm" sz="quarter" idx="16"/>
          </p:nvPr>
        </p:nvSpPr>
        <p:spPr>
          <a:xfrm>
            <a:off x="2032000" y="1257300"/>
            <a:ext cx="8636000" cy="4343400"/>
          </a:xfrm>
          <a:prstGeom prst="rect">
            <a:avLst/>
          </a:prstGeom>
        </p:spPr>
        <p:txBody>
          <a:bodyPr/>
          <a:lstStyle>
            <a:lvl1pPr>
              <a:defRPr>
                <a:solidFill>
                  <a:schemeClr val="bg1"/>
                </a:solidFill>
              </a:defRPr>
            </a:lvl1pPr>
          </a:lstStyle>
          <a:p>
            <a:r>
              <a:rPr lang="en-US"/>
              <a:t>Click icon to add SmartArt graphic</a:t>
            </a:r>
            <a:endParaRPr lang="en-US" dirty="0"/>
          </a:p>
        </p:txBody>
      </p:sp>
      <p:sp>
        <p:nvSpPr>
          <p:cNvPr id="22"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cxnSp>
        <p:nvCxnSpPr>
          <p:cNvPr id="23" name="Straight Connector 22"/>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28" name="Date Placeholder 27"/>
          <p:cNvSpPr>
            <a:spLocks noGrp="1"/>
          </p:cNvSpPr>
          <p:nvPr>
            <p:ph type="dt" sz="half" idx="17"/>
          </p:nvPr>
        </p:nvSpPr>
        <p:spPr/>
        <p:txBody>
          <a:bodyPr/>
          <a:lstStyle/>
          <a:p>
            <a:fld id="{6329EFC4-D374-4E21-839D-E9AAFB88C21D}" type="datetime1">
              <a:rPr lang="en-US" smtClean="0"/>
              <a:t>1/5/2026</a:t>
            </a:fld>
            <a:endParaRPr lang="en-US" dirty="0"/>
          </a:p>
        </p:txBody>
      </p:sp>
      <p:sp>
        <p:nvSpPr>
          <p:cNvPr id="29" name="Slide Number Placeholder 28"/>
          <p:cNvSpPr>
            <a:spLocks noGrp="1"/>
          </p:cNvSpPr>
          <p:nvPr>
            <p:ph type="sldNum" sz="quarter" idx="18"/>
          </p:nvPr>
        </p:nvSpPr>
        <p:spPr/>
        <p:txBody>
          <a:bodyPr/>
          <a:lstStyle/>
          <a:p>
            <a:r>
              <a:rPr lang="en-US"/>
              <a:t>Page </a:t>
            </a:r>
            <a:fld id="{E55CB928-7360-4C5A-A5AA-7B3F29607B21}" type="slidenum">
              <a:rPr lang="en-US" smtClean="0"/>
              <a:pPr/>
              <a:t>‹#›</a:t>
            </a:fld>
            <a:endParaRPr lang="en-US" dirty="0"/>
          </a:p>
        </p:txBody>
      </p:sp>
      <p:sp>
        <p:nvSpPr>
          <p:cNvPr id="11" name="Footer Placeholder 10"/>
          <p:cNvSpPr>
            <a:spLocks noGrp="1"/>
          </p:cNvSpPr>
          <p:nvPr>
            <p:ph type="ftr" sz="quarter" idx="19"/>
          </p:nvPr>
        </p:nvSpPr>
        <p:spPr>
          <a:xfrm>
            <a:off x="3775612" y="6311344"/>
            <a:ext cx="2636979" cy="365125"/>
          </a:xfrm>
        </p:spPr>
        <p:txBody>
          <a:bodyPr/>
          <a:lstStyle/>
          <a:p>
            <a:r>
              <a:rPr lang="en-US"/>
              <a:t>NJ Maternity Leave Overview- Union</a:t>
            </a:r>
            <a:endParaRPr lang="en-US" dirty="0"/>
          </a:p>
        </p:txBody>
      </p:sp>
      <p:grpSp>
        <p:nvGrpSpPr>
          <p:cNvPr id="12" name="Group 11">
            <a:extLst>
              <a:ext uri="{FF2B5EF4-FFF2-40B4-BE49-F238E27FC236}">
                <a16:creationId xmlns:a16="http://schemas.microsoft.com/office/drawing/2014/main" id="{FBF7F4B0-678A-422A-B9FE-07BBDA2E0A2D}"/>
              </a:ext>
            </a:extLst>
          </p:cNvPr>
          <p:cNvGrpSpPr/>
          <p:nvPr userDrawn="1"/>
        </p:nvGrpSpPr>
        <p:grpSpPr>
          <a:xfrm>
            <a:off x="206081" y="6245444"/>
            <a:ext cx="4407653" cy="446901"/>
            <a:chOff x="979712" y="6245444"/>
            <a:chExt cx="4407653" cy="446901"/>
          </a:xfrm>
        </p:grpSpPr>
        <p:pic>
          <p:nvPicPr>
            <p:cNvPr id="16" name="Picture 15" descr="Liberty-Bell_text.png">
              <a:extLst>
                <a:ext uri="{FF2B5EF4-FFF2-40B4-BE49-F238E27FC236}">
                  <a16:creationId xmlns:a16="http://schemas.microsoft.com/office/drawing/2014/main" id="{E5047AEE-E982-4CB1-89EF-F07A0AA862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60492B4-E798-4915-910D-5BF049BCDF5C}"/>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18" name="TextBox 17">
              <a:extLst>
                <a:ext uri="{FF2B5EF4-FFF2-40B4-BE49-F238E27FC236}">
                  <a16:creationId xmlns:a16="http://schemas.microsoft.com/office/drawing/2014/main" id="{3BFF647C-C71F-4C68-A779-502F91464C8D}"/>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txBox="1">
            <a:spLocks/>
          </p:cNvSpPr>
          <p:nvPr/>
        </p:nvSpPr>
        <p:spPr>
          <a:xfrm>
            <a:off x="10261600" y="6324601"/>
            <a:ext cx="132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Page </a:t>
            </a:r>
            <a:fld id="{E55CB928-7360-4C5A-A5AA-7B3F29607B2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Slide Number Placeholder 5"/>
          <p:cNvSpPr txBox="1">
            <a:spLocks/>
          </p:cNvSpPr>
          <p:nvPr userDrawn="1"/>
        </p:nvSpPr>
        <p:spPr>
          <a:xfrm>
            <a:off x="10261600" y="6324601"/>
            <a:ext cx="132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Page </a:t>
            </a:r>
            <a:fld id="{E55CB928-7360-4C5A-A5AA-7B3F29607B2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9"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cxnSp>
        <p:nvCxnSpPr>
          <p:cNvPr id="20" name="Straight Connector 19"/>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21" name="Date Placeholder 20"/>
          <p:cNvSpPr>
            <a:spLocks noGrp="1"/>
          </p:cNvSpPr>
          <p:nvPr>
            <p:ph type="dt" sz="half" idx="10"/>
          </p:nvPr>
        </p:nvSpPr>
        <p:spPr/>
        <p:txBody>
          <a:bodyPr/>
          <a:lstStyle/>
          <a:p>
            <a:fld id="{98DB9800-7EAD-4625-A23C-CDCE04E4EFD4}" type="datetime1">
              <a:rPr lang="en-US" smtClean="0"/>
              <a:t>1/5/2026</a:t>
            </a:fld>
            <a:endParaRPr lang="en-US" dirty="0"/>
          </a:p>
        </p:txBody>
      </p:sp>
      <p:sp>
        <p:nvSpPr>
          <p:cNvPr id="22" name="Slide Number Placeholder 21"/>
          <p:cNvSpPr>
            <a:spLocks noGrp="1"/>
          </p:cNvSpPr>
          <p:nvPr>
            <p:ph type="sldNum" sz="quarter" idx="11"/>
          </p:nvPr>
        </p:nvSpPr>
        <p:spPr/>
        <p:txBody>
          <a:bodyPr/>
          <a:lstStyle/>
          <a:p>
            <a:r>
              <a:rPr lang="en-US"/>
              <a:t>Page </a:t>
            </a:r>
            <a:fld id="{E55CB928-7360-4C5A-A5AA-7B3F29607B21}" type="slidenum">
              <a:rPr lang="en-US" smtClean="0"/>
              <a:pPr/>
              <a:t>‹#›</a:t>
            </a:fld>
            <a:endParaRPr lang="en-US" dirty="0"/>
          </a:p>
        </p:txBody>
      </p:sp>
      <p:sp>
        <p:nvSpPr>
          <p:cNvPr id="13" name="Footer Placeholder 10"/>
          <p:cNvSpPr>
            <a:spLocks noGrp="1"/>
          </p:cNvSpPr>
          <p:nvPr>
            <p:ph type="ftr" sz="quarter" idx="15"/>
          </p:nvPr>
        </p:nvSpPr>
        <p:spPr>
          <a:xfrm>
            <a:off x="3775612" y="6311344"/>
            <a:ext cx="2636979" cy="365125"/>
          </a:xfrm>
        </p:spPr>
        <p:txBody>
          <a:bodyPr/>
          <a:lstStyle/>
          <a:p>
            <a:r>
              <a:rPr lang="en-US"/>
              <a:t>NJ Maternity Leave Overview- Union</a:t>
            </a:r>
            <a:endParaRPr lang="en-US" dirty="0"/>
          </a:p>
        </p:txBody>
      </p:sp>
      <p:grpSp>
        <p:nvGrpSpPr>
          <p:cNvPr id="14" name="Group 13">
            <a:extLst>
              <a:ext uri="{FF2B5EF4-FFF2-40B4-BE49-F238E27FC236}">
                <a16:creationId xmlns:a16="http://schemas.microsoft.com/office/drawing/2014/main" id="{703C2274-718B-4E4E-9F77-A55CD2EE4C50}"/>
              </a:ext>
            </a:extLst>
          </p:cNvPr>
          <p:cNvGrpSpPr/>
          <p:nvPr userDrawn="1"/>
        </p:nvGrpSpPr>
        <p:grpSpPr>
          <a:xfrm>
            <a:off x="206081" y="6245444"/>
            <a:ext cx="4407653" cy="446901"/>
            <a:chOff x="979712" y="6245444"/>
            <a:chExt cx="4407653" cy="446901"/>
          </a:xfrm>
        </p:grpSpPr>
        <p:pic>
          <p:nvPicPr>
            <p:cNvPr id="16" name="Picture 15" descr="Liberty-Bell_text.png">
              <a:extLst>
                <a:ext uri="{FF2B5EF4-FFF2-40B4-BE49-F238E27FC236}">
                  <a16:creationId xmlns:a16="http://schemas.microsoft.com/office/drawing/2014/main" id="{37D8D1EA-737C-42E7-9969-FB495E7F8F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735A18C8-340E-4025-AC70-328808304B0E}"/>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18" name="TextBox 17">
              <a:extLst>
                <a:ext uri="{FF2B5EF4-FFF2-40B4-BE49-F238E27FC236}">
                  <a16:creationId xmlns:a16="http://schemas.microsoft.com/office/drawing/2014/main" id="{B43038A1-973E-4A5D-90E8-1D3AE2B6E905}"/>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cxnSp>
        <p:nvCxnSpPr>
          <p:cNvPr id="20" name="Straight Connector 19"/>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24" name="Date Placeholder 23"/>
          <p:cNvSpPr>
            <a:spLocks noGrp="1"/>
          </p:cNvSpPr>
          <p:nvPr>
            <p:ph type="dt" sz="half" idx="10"/>
          </p:nvPr>
        </p:nvSpPr>
        <p:spPr/>
        <p:txBody>
          <a:bodyPr/>
          <a:lstStyle/>
          <a:p>
            <a:fld id="{23617025-DEE0-4FCC-83D3-CB1654FF77E1}" type="datetime1">
              <a:rPr lang="en-US" smtClean="0"/>
              <a:t>1/5/2026</a:t>
            </a:fld>
            <a:endParaRPr lang="en-US" dirty="0"/>
          </a:p>
        </p:txBody>
      </p:sp>
      <p:sp>
        <p:nvSpPr>
          <p:cNvPr id="25" name="Slide Number Placeholder 24"/>
          <p:cNvSpPr>
            <a:spLocks noGrp="1"/>
          </p:cNvSpPr>
          <p:nvPr>
            <p:ph type="sldNum" sz="quarter" idx="11"/>
          </p:nvPr>
        </p:nvSpPr>
        <p:spPr/>
        <p:txBody>
          <a:bodyPr/>
          <a:lstStyle/>
          <a:p>
            <a:r>
              <a:rPr lang="en-US"/>
              <a:t>Page </a:t>
            </a:r>
            <a:fld id="{E55CB928-7360-4C5A-A5AA-7B3F29607B21}" type="slidenum">
              <a:rPr lang="en-US" smtClean="0"/>
              <a:pPr/>
              <a:t>‹#›</a:t>
            </a:fld>
            <a:endParaRPr lang="en-US" dirty="0"/>
          </a:p>
        </p:txBody>
      </p:sp>
      <p:sp>
        <p:nvSpPr>
          <p:cNvPr id="12" name="Footer Placeholder 10"/>
          <p:cNvSpPr>
            <a:spLocks noGrp="1"/>
          </p:cNvSpPr>
          <p:nvPr>
            <p:ph type="ftr" sz="quarter" idx="15"/>
          </p:nvPr>
        </p:nvSpPr>
        <p:spPr>
          <a:xfrm>
            <a:off x="3775612" y="6311344"/>
            <a:ext cx="2636979" cy="365125"/>
          </a:xfrm>
        </p:spPr>
        <p:txBody>
          <a:bodyPr/>
          <a:lstStyle/>
          <a:p>
            <a:r>
              <a:rPr lang="en-US"/>
              <a:t>NJ Maternity Leave Overview- Union</a:t>
            </a:r>
            <a:endParaRPr lang="en-US" dirty="0"/>
          </a:p>
        </p:txBody>
      </p:sp>
      <p:grpSp>
        <p:nvGrpSpPr>
          <p:cNvPr id="13" name="Group 12">
            <a:extLst>
              <a:ext uri="{FF2B5EF4-FFF2-40B4-BE49-F238E27FC236}">
                <a16:creationId xmlns:a16="http://schemas.microsoft.com/office/drawing/2014/main" id="{D1AC1D4D-35E3-47FD-8D36-0811CBDFF962}"/>
              </a:ext>
            </a:extLst>
          </p:cNvPr>
          <p:cNvGrpSpPr/>
          <p:nvPr userDrawn="1"/>
        </p:nvGrpSpPr>
        <p:grpSpPr>
          <a:xfrm>
            <a:off x="206081" y="6245444"/>
            <a:ext cx="4407653" cy="446901"/>
            <a:chOff x="979712" y="6245444"/>
            <a:chExt cx="4407653" cy="446901"/>
          </a:xfrm>
        </p:grpSpPr>
        <p:pic>
          <p:nvPicPr>
            <p:cNvPr id="15" name="Picture 14" descr="Liberty-Bell_text.png">
              <a:extLst>
                <a:ext uri="{FF2B5EF4-FFF2-40B4-BE49-F238E27FC236}">
                  <a16:creationId xmlns:a16="http://schemas.microsoft.com/office/drawing/2014/main" id="{11E96BD0-1EB3-4F35-A096-CFBB5D82A34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8E20457-E6D6-43BB-B6CB-C2A1F171FAA0}"/>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17" name="TextBox 16">
              <a:extLst>
                <a:ext uri="{FF2B5EF4-FFF2-40B4-BE49-F238E27FC236}">
                  <a16:creationId xmlns:a16="http://schemas.microsoft.com/office/drawing/2014/main" id="{8E6E74B0-4A9C-488B-B66A-1F373056B9FF}"/>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7" name="Rechteck 6"/>
          <p:cNvSpPr/>
          <p:nvPr userDrawn="1"/>
        </p:nvSpPr>
        <p:spPr bwMode="auto">
          <a:xfrm flipV="1">
            <a:off x="2" y="5803200"/>
            <a:ext cx="12191997" cy="1054800"/>
          </a:xfrm>
          <a:prstGeom prst="rect">
            <a:avLst/>
          </a:prstGeom>
          <a:solidFill>
            <a:srgbClr val="EAEAEA"/>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sz="1800" dirty="0"/>
          </a:p>
        </p:txBody>
      </p:sp>
      <p:sp>
        <p:nvSpPr>
          <p:cNvPr id="9" name="Rechteck 8"/>
          <p:cNvSpPr/>
          <p:nvPr userDrawn="1"/>
        </p:nvSpPr>
        <p:spPr bwMode="auto">
          <a:xfrm>
            <a:off x="2" y="0"/>
            <a:ext cx="12191997" cy="5803200"/>
          </a:xfrm>
          <a:prstGeom prst="rect">
            <a:avLst/>
          </a:prstGeom>
          <a:solidFill>
            <a:schemeClr val="accent1">
              <a:lumMod val="50000"/>
            </a:schemeClr>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sz="1800"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itel 1"/>
          <p:cNvSpPr>
            <a:spLocks noGrp="1"/>
          </p:cNvSpPr>
          <p:nvPr>
            <p:ph type="title"/>
          </p:nvPr>
        </p:nvSpPr>
        <p:spPr>
          <a:xfrm>
            <a:off x="1044512" y="1"/>
            <a:ext cx="10102979" cy="3741441"/>
          </a:xfrm>
        </p:spPr>
        <p:txBody>
          <a:bodyPr anchor="b" anchorCtr="0">
            <a:noAutofit/>
          </a:bodyPr>
          <a:lstStyle>
            <a:lvl1pPr algn="ctr">
              <a:lnSpc>
                <a:spcPct val="80000"/>
              </a:lnSpc>
              <a:defRPr sz="8800" b="0" cap="all">
                <a:solidFill>
                  <a:schemeClr val="bg1"/>
                </a:solidFill>
                <a:latin typeface="Bebas Neue" pitchFamily="34" charset="0"/>
              </a:defRPr>
            </a:lvl1pPr>
          </a:lstStyle>
          <a:p>
            <a:r>
              <a:rPr lang="de-DE" dirty="0"/>
              <a:t>Titelmasterformat durch Klicken bearbeiten</a:t>
            </a:r>
            <a:endParaRPr lang="en-US" dirty="0"/>
          </a:p>
        </p:txBody>
      </p:sp>
      <p:sp>
        <p:nvSpPr>
          <p:cNvPr id="14" name="Textplatzhalter 2"/>
          <p:cNvSpPr>
            <a:spLocks noGrp="1"/>
          </p:cNvSpPr>
          <p:nvPr>
            <p:ph type="body" idx="1"/>
          </p:nvPr>
        </p:nvSpPr>
        <p:spPr>
          <a:xfrm>
            <a:off x="1044512" y="3741442"/>
            <a:ext cx="10102979" cy="2061759"/>
          </a:xfrm>
        </p:spPr>
        <p:txBody>
          <a:bodyPr anchor="t" anchorCtr="0"/>
          <a:lstStyle>
            <a:lvl1pPr marL="0" indent="0" algn="ctr">
              <a:lnSpc>
                <a:spcPct val="80000"/>
              </a:lnSpc>
              <a:buNone/>
              <a:defRPr sz="4400">
                <a:solidFill>
                  <a:srgbClr val="B2B2B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10142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7" name="Rechteck 6"/>
          <p:cNvSpPr/>
          <p:nvPr userDrawn="1"/>
        </p:nvSpPr>
        <p:spPr bwMode="auto">
          <a:xfrm flipV="1">
            <a:off x="2" y="5803200"/>
            <a:ext cx="12191997" cy="1054800"/>
          </a:xfrm>
          <a:prstGeom prst="rect">
            <a:avLst/>
          </a:prstGeom>
          <a:solidFill>
            <a:srgbClr val="EAEAEA"/>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sz="1800" dirty="0"/>
          </a:p>
        </p:txBody>
      </p:sp>
      <p:sp>
        <p:nvSpPr>
          <p:cNvPr id="9" name="Rechteck 8"/>
          <p:cNvSpPr/>
          <p:nvPr userDrawn="1"/>
        </p:nvSpPr>
        <p:spPr bwMode="auto">
          <a:xfrm>
            <a:off x="2" y="0"/>
            <a:ext cx="12191997" cy="5803200"/>
          </a:xfrm>
          <a:prstGeom prst="rect">
            <a:avLst/>
          </a:prstGeom>
          <a:solidFill>
            <a:schemeClr val="accent1">
              <a:lumMod val="50000"/>
            </a:schemeClr>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sz="1800"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itel 1"/>
          <p:cNvSpPr>
            <a:spLocks noGrp="1"/>
          </p:cNvSpPr>
          <p:nvPr>
            <p:ph type="title"/>
          </p:nvPr>
        </p:nvSpPr>
        <p:spPr>
          <a:xfrm>
            <a:off x="1044512" y="0"/>
            <a:ext cx="10102979" cy="3248366"/>
          </a:xfrm>
        </p:spPr>
        <p:txBody>
          <a:bodyPr anchor="b" anchorCtr="0">
            <a:noAutofit/>
          </a:bodyPr>
          <a:lstStyle>
            <a:lvl1pPr algn="ctr">
              <a:lnSpc>
                <a:spcPct val="80000"/>
              </a:lnSpc>
              <a:defRPr sz="8800" b="0" cap="all">
                <a:solidFill>
                  <a:schemeClr val="bg1"/>
                </a:solidFill>
                <a:latin typeface="Bebas Neue" pitchFamily="34" charset="0"/>
              </a:defRPr>
            </a:lvl1pPr>
          </a:lstStyle>
          <a:p>
            <a:r>
              <a:rPr lang="de-DE" dirty="0"/>
              <a:t>Titelmasterformat durch Klicken bearbeiten</a:t>
            </a:r>
            <a:endParaRPr lang="en-US" dirty="0"/>
          </a:p>
        </p:txBody>
      </p:sp>
      <p:sp>
        <p:nvSpPr>
          <p:cNvPr id="14" name="Textplatzhalter 2"/>
          <p:cNvSpPr>
            <a:spLocks noGrp="1"/>
          </p:cNvSpPr>
          <p:nvPr>
            <p:ph type="body" idx="1"/>
          </p:nvPr>
        </p:nvSpPr>
        <p:spPr>
          <a:xfrm>
            <a:off x="1044512" y="3248366"/>
            <a:ext cx="10102979" cy="2554834"/>
          </a:xfrm>
        </p:spPr>
        <p:txBody>
          <a:bodyPr anchor="t" anchorCtr="0"/>
          <a:lstStyle>
            <a:lvl1pPr marL="0" indent="0" algn="ctr">
              <a:lnSpc>
                <a:spcPct val="80000"/>
              </a:lnSpc>
              <a:buNone/>
              <a:defRPr sz="4400">
                <a:solidFill>
                  <a:srgbClr val="B2B2B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128820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8000" y="381000"/>
            <a:ext cx="11176000" cy="3076456"/>
          </a:xfrm>
          <a:prstGeom prst="roundRect">
            <a:avLst>
              <a:gd name="adj" fmla="val 2771"/>
            </a:avLst>
          </a:prstGeom>
          <a:solidFill>
            <a:schemeClr val="tx2"/>
          </a:solidFill>
        </p:spPr>
        <p:txBody>
          <a:bodyPr lIns="320040" tIns="137160" rIns="320040" bIns="137160">
            <a:spAutoFit/>
          </a:bodyPr>
          <a:lstStyle>
            <a:lvl1pPr algn="l">
              <a:lnSpc>
                <a:spcPts val="7200"/>
              </a:lnSpc>
              <a:defRPr sz="6000" b="0">
                <a:solidFill>
                  <a:srgbClr val="FFFFFF"/>
                </a:solidFill>
              </a:defRPr>
            </a:lvl1pPr>
          </a:lstStyle>
          <a:p>
            <a:r>
              <a:rPr lang="en-US" dirty="0"/>
              <a:t>Presentation Title</a:t>
            </a:r>
            <a:br>
              <a:rPr lang="en-US" dirty="0"/>
            </a:br>
            <a:r>
              <a:rPr lang="en-US" dirty="0"/>
              <a:t>Title Cont’d</a:t>
            </a:r>
            <a:br>
              <a:rPr lang="en-US" dirty="0"/>
            </a:br>
            <a:r>
              <a:rPr lang="en-US" dirty="0" err="1"/>
              <a:t>mm.dd.yy</a:t>
            </a:r>
            <a:endParaRPr lang="en-US" dirty="0"/>
          </a:p>
        </p:txBody>
      </p:sp>
      <p:sp>
        <p:nvSpPr>
          <p:cNvPr id="6" name="Text Placeholder 5"/>
          <p:cNvSpPr>
            <a:spLocks noGrp="1"/>
          </p:cNvSpPr>
          <p:nvPr>
            <p:ph type="body" sz="quarter" idx="10" hasCustomPrompt="1"/>
          </p:nvPr>
        </p:nvSpPr>
        <p:spPr>
          <a:xfrm>
            <a:off x="491124" y="6158436"/>
            <a:ext cx="4673600" cy="153888"/>
          </a:xfrm>
          <a:prstGeom prst="rect">
            <a:avLst/>
          </a:prstGeom>
        </p:spPr>
        <p:txBody>
          <a:bodyPr wrap="square" lIns="0" tIns="0" rIns="0" bIns="0">
            <a:spAutoFit/>
          </a:bodyPr>
          <a:lstStyle>
            <a:lvl1pPr>
              <a:lnSpc>
                <a:spcPts val="1200"/>
              </a:lnSpc>
              <a:buNone/>
              <a:defRPr sz="1200">
                <a:solidFill>
                  <a:schemeClr val="accent2"/>
                </a:solidFill>
              </a:defRPr>
            </a:lvl1pPr>
          </a:lstStyle>
          <a:p>
            <a:pPr lvl="0"/>
            <a:r>
              <a:rPr lang="en-US" dirty="0"/>
              <a:t>Presented by Name</a:t>
            </a:r>
          </a:p>
        </p:txBody>
      </p:sp>
      <p:pic>
        <p:nvPicPr>
          <p:cNvPr id="5" name="Graphic 4">
            <a:extLst>
              <a:ext uri="{FF2B5EF4-FFF2-40B4-BE49-F238E27FC236}">
                <a16:creationId xmlns:a16="http://schemas.microsoft.com/office/drawing/2014/main" id="{DDD7ACF5-E819-4EBE-9240-BD6384EFDB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5034" y="5393094"/>
            <a:ext cx="1212956" cy="1212956"/>
          </a:xfrm>
          <a:prstGeom prst="rect">
            <a:avLst/>
          </a:prstGeom>
        </p:spPr>
      </p:pic>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516320" y="1483952"/>
            <a:ext cx="11134798"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320" y="410830"/>
            <a:ext cx="11134798" cy="1073122"/>
          </a:xfrm>
        </p:spPr>
        <p:txBody>
          <a:bodyPr/>
          <a:lstStyle/>
          <a:p>
            <a:r>
              <a:rPr lang="de-DE" dirty="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09593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p:nvPr>
        </p:nvSpPr>
        <p:spPr>
          <a:xfrm>
            <a:off x="516320" y="410830"/>
            <a:ext cx="11134798"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320" y="1483952"/>
            <a:ext cx="7287097"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36610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p:nvPr>
        </p:nvSpPr>
        <p:spPr>
          <a:xfrm>
            <a:off x="516320" y="410830"/>
            <a:ext cx="11134798"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320" y="1483952"/>
            <a:ext cx="5363246"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13551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DE 3">
    <p:spTree>
      <p:nvGrpSpPr>
        <p:cNvPr id="1" name=""/>
        <p:cNvGrpSpPr/>
        <p:nvPr/>
      </p:nvGrpSpPr>
      <p:grpSpPr>
        <a:xfrm>
          <a:off x="0" y="0"/>
          <a:ext cx="0" cy="0"/>
          <a:chOff x="0" y="0"/>
          <a:chExt cx="0" cy="0"/>
        </a:xfrm>
      </p:grpSpPr>
      <p:sp>
        <p:nvSpPr>
          <p:cNvPr id="22" name="Titel 1"/>
          <p:cNvSpPr>
            <a:spLocks noGrp="1"/>
          </p:cNvSpPr>
          <p:nvPr>
            <p:ph type="title"/>
          </p:nvPr>
        </p:nvSpPr>
        <p:spPr>
          <a:xfrm>
            <a:off x="6287015" y="410830"/>
            <a:ext cx="5364102"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6286905" y="1483952"/>
            <a:ext cx="5363246"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6286905" y="942478"/>
            <a:ext cx="5364000"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51480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2" name="Titel 1"/>
          <p:cNvSpPr>
            <a:spLocks noGrp="1"/>
          </p:cNvSpPr>
          <p:nvPr>
            <p:ph type="title"/>
          </p:nvPr>
        </p:nvSpPr>
        <p:spPr>
          <a:xfrm>
            <a:off x="516320" y="410830"/>
            <a:ext cx="11134798"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320" y="1483952"/>
            <a:ext cx="3050304" cy="4319248"/>
          </a:xfrm>
          <a:noFill/>
        </p:spPr>
        <p:txBody>
          <a:bodyPr/>
          <a:lstStyle>
            <a:lvl1pPr>
              <a:defRPr sz="2000"/>
            </a:lvl1pPr>
            <a:lvl2pPr>
              <a:defRPr sz="1800"/>
            </a:lvl2pPr>
            <a:lvl3pPr>
              <a:defRPr sz="16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329580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10" name="Titel 1"/>
          <p:cNvSpPr>
            <a:spLocks noGrp="1"/>
          </p:cNvSpPr>
          <p:nvPr>
            <p:ph type="title"/>
          </p:nvPr>
        </p:nvSpPr>
        <p:spPr>
          <a:xfrm>
            <a:off x="516320" y="410830"/>
            <a:ext cx="11134798"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8775544" y="1483952"/>
            <a:ext cx="2864000" cy="4319248"/>
          </a:xfrm>
          <a:noFill/>
        </p:spPr>
        <p:txBody>
          <a:bodyPr/>
          <a:lstStyle>
            <a:lvl1pPr>
              <a:defRPr sz="2000"/>
            </a:lvl1pPr>
            <a:lvl2pPr>
              <a:defRPr sz="1800"/>
            </a:lvl2pPr>
            <a:lvl3pPr>
              <a:defRPr sz="16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99106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p>
            <a:r>
              <a:rPr lang="en-US"/>
              <a:t>NJ Maternity Leave Overview- Union</a:t>
            </a:r>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a:t>
            </a:fld>
            <a:endParaRPr lang="en-US" dirty="0"/>
          </a:p>
        </p:txBody>
      </p:sp>
      <p:sp>
        <p:nvSpPr>
          <p:cNvPr id="6"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30069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ellenplatzhalter 3"/>
          <p:cNvSpPr>
            <a:spLocks noGrp="1"/>
          </p:cNvSpPr>
          <p:nvPr>
            <p:ph type="tbl" sz="quarter" idx="14"/>
          </p:nvPr>
        </p:nvSpPr>
        <p:spPr>
          <a:xfrm>
            <a:off x="539821" y="1555750"/>
            <a:ext cx="11110771" cy="4248150"/>
          </a:xfrm>
          <a:noFill/>
        </p:spPr>
        <p:txBody>
          <a:bodyPr/>
          <a:lstStyle/>
          <a:p>
            <a:endParaRPr lang="de-DE" dirty="0"/>
          </a:p>
        </p:txBody>
      </p:sp>
      <p:sp>
        <p:nvSpPr>
          <p:cNvPr id="38" name="Titel 1"/>
          <p:cNvSpPr>
            <a:spLocks noGrp="1"/>
          </p:cNvSpPr>
          <p:nvPr>
            <p:ph type="title"/>
          </p:nvPr>
        </p:nvSpPr>
        <p:spPr>
          <a:xfrm>
            <a:off x="516320" y="410830"/>
            <a:ext cx="11134798" cy="1073122"/>
          </a:xfrm>
        </p:spPr>
        <p:txBody>
          <a:bodyPr/>
          <a:lstStyle/>
          <a:p>
            <a:r>
              <a:rPr lang="de-DE" dirty="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a:t>NJ Maternity Leave Overview- Union</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43066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a:t>NJ Maternity Leave Overview- Union</a:t>
            </a:r>
            <a:endParaRPr lang="en-US" dirty="0"/>
          </a:p>
        </p:txBody>
      </p:sp>
      <p:sp>
        <p:nvSpPr>
          <p:cNvPr id="4" name="Foliennummernplatzhalter 3"/>
          <p:cNvSpPr>
            <a:spLocks noGrp="1"/>
          </p:cNvSpPr>
          <p:nvPr>
            <p:ph type="sldNum" sz="quarter" idx="12"/>
          </p:nvPr>
        </p:nvSpPr>
        <p:spPr/>
        <p:txBody>
          <a:bodyPr/>
          <a:lstStyle/>
          <a:p>
            <a:fld id="{75A4F164-3A46-4CEE-A25C-CA523D5E42F3}" type="slidenum">
              <a:rPr lang="en-US" smtClean="0"/>
              <a:t>‹#›</a:t>
            </a:fld>
            <a:endParaRPr lang="en-US" dirty="0"/>
          </a:p>
        </p:txBody>
      </p:sp>
    </p:spTree>
    <p:extLst>
      <p:ext uri="{BB962C8B-B14F-4D97-AF65-F5344CB8AC3E}">
        <p14:creationId xmlns:p14="http://schemas.microsoft.com/office/powerpoint/2010/main" val="91288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GHT GREY">
    <p:spTree>
      <p:nvGrpSpPr>
        <p:cNvPr id="1" name=""/>
        <p:cNvGrpSpPr/>
        <p:nvPr/>
      </p:nvGrpSpPr>
      <p:grpSpPr>
        <a:xfrm>
          <a:off x="0" y="0"/>
          <a:ext cx="0" cy="0"/>
          <a:chOff x="0" y="0"/>
          <a:chExt cx="0" cy="0"/>
        </a:xfrm>
      </p:grpSpPr>
      <p:sp>
        <p:nvSpPr>
          <p:cNvPr id="7" name="Rechteck 6"/>
          <p:cNvSpPr/>
          <p:nvPr userDrawn="1"/>
        </p:nvSpPr>
        <p:spPr bwMode="auto">
          <a:xfrm>
            <a:off x="1" y="0"/>
            <a:ext cx="12192000" cy="6858000"/>
          </a:xfrm>
          <a:prstGeom prst="rect">
            <a:avLst/>
          </a:prstGeom>
          <a:solidFill>
            <a:srgbClr val="D9D9D9"/>
          </a:solidFill>
          <a:ln w="12700">
            <a:noFill/>
            <a:round/>
            <a:headEnd/>
            <a:tailEnd/>
          </a:ln>
        </p:spPr>
        <p:txBody>
          <a:bodyPr rot="0" spcFirstLastPara="0" vert="horz" wrap="square" lIns="91431" tIns="45715" rIns="91431" bIns="45715"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dirty="0"/>
          </a:p>
        </p:txBody>
      </p:sp>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p>
            <a:r>
              <a:rPr lang="en-US"/>
              <a:t>NJ Maternity Leave Overview- Union</a:t>
            </a:r>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a:t>
            </a:fld>
            <a:endParaRPr lang="en-US" dirty="0"/>
          </a:p>
        </p:txBody>
      </p:sp>
      <p:sp>
        <p:nvSpPr>
          <p:cNvPr id="6"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
        <p:nvSpPr>
          <p:cNvPr id="45" name="Inhaltsplatzhalter 2"/>
          <p:cNvSpPr>
            <a:spLocks noGrp="1"/>
          </p:cNvSpPr>
          <p:nvPr>
            <p:ph idx="1"/>
          </p:nvPr>
        </p:nvSpPr>
        <p:spPr>
          <a:xfrm>
            <a:off x="516320" y="1483952"/>
            <a:ext cx="11134798"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61447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8000" y="381000"/>
            <a:ext cx="11176000" cy="3076456"/>
          </a:xfrm>
          <a:prstGeom prst="roundRect">
            <a:avLst>
              <a:gd name="adj" fmla="val 2771"/>
            </a:avLst>
          </a:prstGeom>
          <a:solidFill>
            <a:schemeClr val="tx2"/>
          </a:solidFill>
        </p:spPr>
        <p:txBody>
          <a:bodyPr lIns="320040" tIns="137160" rIns="320040" bIns="137160">
            <a:spAutoFit/>
          </a:bodyPr>
          <a:lstStyle>
            <a:lvl1pPr algn="l">
              <a:lnSpc>
                <a:spcPts val="7200"/>
              </a:lnSpc>
              <a:defRPr sz="6000" b="0">
                <a:solidFill>
                  <a:srgbClr val="FFFFFF"/>
                </a:solidFill>
              </a:defRPr>
            </a:lvl1pPr>
          </a:lstStyle>
          <a:p>
            <a:r>
              <a:rPr lang="en-US" dirty="0"/>
              <a:t>Presentation Title</a:t>
            </a:r>
            <a:br>
              <a:rPr lang="en-US" dirty="0"/>
            </a:br>
            <a:r>
              <a:rPr lang="en-US" dirty="0"/>
              <a:t>Title Cont’d</a:t>
            </a:r>
            <a:br>
              <a:rPr lang="en-US" dirty="0"/>
            </a:br>
            <a:r>
              <a:rPr lang="en-US" dirty="0" err="1"/>
              <a:t>mm.dd.yy</a:t>
            </a:r>
            <a:endParaRPr lang="en-US" dirty="0"/>
          </a:p>
        </p:txBody>
      </p:sp>
      <p:sp>
        <p:nvSpPr>
          <p:cNvPr id="6" name="Text Placeholder 5"/>
          <p:cNvSpPr>
            <a:spLocks noGrp="1"/>
          </p:cNvSpPr>
          <p:nvPr>
            <p:ph type="body" sz="quarter" idx="10" hasCustomPrompt="1"/>
          </p:nvPr>
        </p:nvSpPr>
        <p:spPr>
          <a:xfrm>
            <a:off x="491124" y="6158436"/>
            <a:ext cx="4673600" cy="153888"/>
          </a:xfrm>
          <a:prstGeom prst="rect">
            <a:avLst/>
          </a:prstGeom>
        </p:spPr>
        <p:txBody>
          <a:bodyPr wrap="square" lIns="0" tIns="0" rIns="0" bIns="0">
            <a:spAutoFit/>
          </a:bodyPr>
          <a:lstStyle>
            <a:lvl1pPr>
              <a:lnSpc>
                <a:spcPts val="1200"/>
              </a:lnSpc>
              <a:buNone/>
              <a:defRPr sz="1200">
                <a:solidFill>
                  <a:schemeClr val="accent2"/>
                </a:solidFill>
              </a:defRPr>
            </a:lvl1pPr>
          </a:lstStyle>
          <a:p>
            <a:pPr lvl="0"/>
            <a:r>
              <a:rPr lang="en-US" dirty="0"/>
              <a:t>Presented by Name</a:t>
            </a:r>
          </a:p>
        </p:txBody>
      </p:sp>
      <p:pic>
        <p:nvPicPr>
          <p:cNvPr id="5" name="Graphic 4">
            <a:extLst>
              <a:ext uri="{FF2B5EF4-FFF2-40B4-BE49-F238E27FC236}">
                <a16:creationId xmlns:a16="http://schemas.microsoft.com/office/drawing/2014/main" id="{364A254A-D8E9-493D-BCC4-E6C2AE03BB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5034" y="5393094"/>
            <a:ext cx="1212956" cy="1212956"/>
          </a:xfrm>
          <a:prstGeom prst="rect">
            <a:avLst/>
          </a:prstGeom>
        </p:spPr>
      </p:pic>
    </p:spTree>
    <p:extLst>
      <p:ext uri="{BB962C8B-B14F-4D97-AF65-F5344CB8AC3E}">
        <p14:creationId xmlns:p14="http://schemas.microsoft.com/office/powerpoint/2010/main" val="162174061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GREY">
    <p:spTree>
      <p:nvGrpSpPr>
        <p:cNvPr id="1" name=""/>
        <p:cNvGrpSpPr/>
        <p:nvPr/>
      </p:nvGrpSpPr>
      <p:grpSpPr>
        <a:xfrm>
          <a:off x="0" y="0"/>
          <a:ext cx="0" cy="0"/>
          <a:chOff x="0" y="0"/>
          <a:chExt cx="0" cy="0"/>
        </a:xfrm>
      </p:grpSpPr>
      <p:sp>
        <p:nvSpPr>
          <p:cNvPr id="7" name="Rechteck 6"/>
          <p:cNvSpPr/>
          <p:nvPr userDrawn="1"/>
        </p:nvSpPr>
        <p:spPr bwMode="auto">
          <a:xfrm>
            <a:off x="1" y="0"/>
            <a:ext cx="12192000" cy="6858000"/>
          </a:xfrm>
          <a:prstGeom prst="rect">
            <a:avLst/>
          </a:prstGeom>
          <a:solidFill>
            <a:srgbClr val="262626"/>
          </a:solidFill>
          <a:ln w="12700">
            <a:noFill/>
            <a:round/>
            <a:headEnd/>
            <a:tailEnd/>
          </a:ln>
        </p:spPr>
        <p:txBody>
          <a:bodyPr rot="0" spcFirstLastPara="0" vert="horz" wrap="square" lIns="91431" tIns="45715" rIns="91431" bIns="45715"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dirty="0"/>
          </a:p>
        </p:txBody>
      </p:sp>
      <p:sp>
        <p:nvSpPr>
          <p:cNvPr id="2" name="Titel 1"/>
          <p:cNvSpPr>
            <a:spLocks noGrp="1"/>
          </p:cNvSpPr>
          <p:nvPr>
            <p:ph type="title"/>
          </p:nvPr>
        </p:nvSpPr>
        <p:spPr/>
        <p:txBody>
          <a:bodyPr/>
          <a:lstStyle>
            <a:lvl1pPr>
              <a:defRPr>
                <a:solidFill>
                  <a:srgbClr val="FFFFFF"/>
                </a:solidFill>
              </a:defRPr>
            </a:lvl1p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lvl1pPr>
              <a:defRPr>
                <a:solidFill>
                  <a:srgbClr val="FFFFFF"/>
                </a:solidFill>
              </a:defRPr>
            </a:lvl1pPr>
          </a:lstStyle>
          <a:p>
            <a:r>
              <a:rPr lang="en-US"/>
              <a:t>NJ Maternity Leave Overview- Union</a:t>
            </a:r>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rgbClr val="A6A6A6"/>
                </a:solidFill>
              </a:defRPr>
            </a:lvl1pPr>
          </a:lstStyle>
          <a:p>
            <a:r>
              <a:rPr lang="en-US" noProof="1">
                <a:latin typeface="Calibri Light" panose="020F0302020204030204" pitchFamily="34" charset="0"/>
              </a:rPr>
              <a:t>Enter your subheadline here</a:t>
            </a:r>
          </a:p>
        </p:txBody>
      </p:sp>
      <p:sp>
        <p:nvSpPr>
          <p:cNvPr id="8" name="Inhaltsplatzhalter 2"/>
          <p:cNvSpPr>
            <a:spLocks noGrp="1"/>
          </p:cNvSpPr>
          <p:nvPr>
            <p:ph idx="1"/>
          </p:nvPr>
        </p:nvSpPr>
        <p:spPr>
          <a:xfrm>
            <a:off x="516320" y="1483952"/>
            <a:ext cx="11134798" cy="4319248"/>
          </a:xfrm>
          <a:noFill/>
        </p:spPr>
        <p:txBody>
          <a:bodyPr/>
          <a:lstStyle>
            <a:lvl1pPr>
              <a:defRPr sz="2200">
                <a:solidFill>
                  <a:srgbClr val="D9D9D9"/>
                </a:solidFill>
              </a:defRPr>
            </a:lvl1pPr>
            <a:lvl2pPr>
              <a:defRPr>
                <a:solidFill>
                  <a:srgbClr val="D9D9D9"/>
                </a:solidFill>
              </a:defRPr>
            </a:lvl2pPr>
            <a:lvl3pPr>
              <a:defRPr>
                <a:solidFill>
                  <a:srgbClr val="D9D9D9"/>
                </a:solidFill>
              </a:defRPr>
            </a:lvl3pPr>
            <a:lvl4pPr>
              <a:defRPr>
                <a:solidFill>
                  <a:srgbClr val="D9D9D9"/>
                </a:solidFill>
              </a:defRPr>
            </a:lvl4pPr>
            <a:lvl5pPr>
              <a:defRPr>
                <a:solidFill>
                  <a:srgbClr val="D9D9D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71756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sp>
        <p:nvSpPr>
          <p:cNvPr id="7" name="Rechteck 6"/>
          <p:cNvSpPr/>
          <p:nvPr userDrawn="1"/>
        </p:nvSpPr>
        <p:spPr bwMode="auto">
          <a:xfrm>
            <a:off x="1" y="0"/>
            <a:ext cx="12192000" cy="6858000"/>
          </a:xfrm>
          <a:prstGeom prst="rect">
            <a:avLst/>
          </a:prstGeom>
          <a:solidFill>
            <a:schemeClr val="tx2">
              <a:lumMod val="75000"/>
            </a:schemeClr>
          </a:solidFill>
          <a:ln w="12700">
            <a:noFill/>
            <a:round/>
            <a:headEnd/>
            <a:tailEnd/>
          </a:ln>
        </p:spPr>
        <p:txBody>
          <a:bodyPr rot="0" spcFirstLastPara="0" vert="horz" wrap="square" lIns="91431" tIns="45715" rIns="91431" bIns="45715"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dirty="0"/>
          </a:p>
        </p:txBody>
      </p:sp>
      <p:sp>
        <p:nvSpPr>
          <p:cNvPr id="2" name="Titel 1"/>
          <p:cNvSpPr>
            <a:spLocks noGrp="1"/>
          </p:cNvSpPr>
          <p:nvPr>
            <p:ph type="title"/>
          </p:nvPr>
        </p:nvSpPr>
        <p:spPr/>
        <p:txBody>
          <a:bodyPr/>
          <a:lstStyle>
            <a:lvl1pPr>
              <a:defRPr>
                <a:solidFill>
                  <a:srgbClr val="FFFFFF"/>
                </a:solidFill>
              </a:defRPr>
            </a:lvl1p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lvl1pPr>
              <a:defRPr>
                <a:solidFill>
                  <a:srgbClr val="FFFFFF"/>
                </a:solidFill>
              </a:defRPr>
            </a:lvl1pPr>
          </a:lstStyle>
          <a:p>
            <a:r>
              <a:rPr lang="en-US"/>
              <a:t>NJ Maternity Leave Overview- Union</a:t>
            </a:r>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rgbClr val="A6A6A6"/>
                </a:solidFill>
              </a:defRPr>
            </a:lvl1pPr>
          </a:lstStyle>
          <a:p>
            <a:r>
              <a:rPr lang="en-US" noProof="1">
                <a:latin typeface="Calibri Light" panose="020F0302020204030204" pitchFamily="34" charset="0"/>
              </a:rPr>
              <a:t>Enter your subheadline here</a:t>
            </a:r>
          </a:p>
        </p:txBody>
      </p:sp>
      <p:sp>
        <p:nvSpPr>
          <p:cNvPr id="8" name="Inhaltsplatzhalter 2"/>
          <p:cNvSpPr>
            <a:spLocks noGrp="1"/>
          </p:cNvSpPr>
          <p:nvPr>
            <p:ph idx="1"/>
          </p:nvPr>
        </p:nvSpPr>
        <p:spPr>
          <a:xfrm>
            <a:off x="516320" y="1483952"/>
            <a:ext cx="11134798" cy="4319248"/>
          </a:xfrm>
          <a:noFill/>
        </p:spPr>
        <p:txBody>
          <a:bodyPr/>
          <a:lstStyle>
            <a:lvl1pPr>
              <a:defRPr sz="2200">
                <a:solidFill>
                  <a:srgbClr val="D9D9D9"/>
                </a:solidFill>
              </a:defRPr>
            </a:lvl1pPr>
            <a:lvl2pPr>
              <a:defRPr>
                <a:solidFill>
                  <a:srgbClr val="D9D9D9"/>
                </a:solidFill>
              </a:defRPr>
            </a:lvl2pPr>
            <a:lvl3pPr>
              <a:defRPr>
                <a:solidFill>
                  <a:srgbClr val="D9D9D9"/>
                </a:solidFill>
              </a:defRPr>
            </a:lvl3pPr>
            <a:lvl4pPr>
              <a:defRPr>
                <a:solidFill>
                  <a:srgbClr val="D9D9D9"/>
                </a:solidFill>
              </a:defRPr>
            </a:lvl4pPr>
            <a:lvl5pPr>
              <a:defRPr>
                <a:solidFill>
                  <a:srgbClr val="D9D9D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15292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7" name="Rechteck 6"/>
          <p:cNvSpPr/>
          <p:nvPr userDrawn="1"/>
        </p:nvSpPr>
        <p:spPr bwMode="auto">
          <a:xfrm>
            <a:off x="1" y="0"/>
            <a:ext cx="12192000" cy="6858000"/>
          </a:xfrm>
          <a:prstGeom prst="rect">
            <a:avLst/>
          </a:prstGeom>
          <a:solidFill>
            <a:schemeClr val="accent1">
              <a:lumMod val="50000"/>
            </a:schemeClr>
          </a:solidFill>
          <a:ln w="12700">
            <a:noFill/>
            <a:round/>
            <a:headEnd/>
            <a:tailEnd/>
          </a:ln>
        </p:spPr>
        <p:txBody>
          <a:bodyPr rot="0" spcFirstLastPara="0" vert="horz" wrap="square" lIns="91431" tIns="45715" rIns="91431" bIns="45715"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dirty="0"/>
          </a:p>
        </p:txBody>
      </p:sp>
      <p:sp>
        <p:nvSpPr>
          <p:cNvPr id="2" name="Titel 1"/>
          <p:cNvSpPr>
            <a:spLocks noGrp="1"/>
          </p:cNvSpPr>
          <p:nvPr>
            <p:ph type="title"/>
          </p:nvPr>
        </p:nvSpPr>
        <p:spPr/>
        <p:txBody>
          <a:bodyPr/>
          <a:lstStyle>
            <a:lvl1pPr>
              <a:defRPr>
                <a:solidFill>
                  <a:srgbClr val="FFFFFF"/>
                </a:solidFill>
              </a:defRPr>
            </a:lvl1p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lvl1pPr>
              <a:defRPr>
                <a:solidFill>
                  <a:srgbClr val="FFFFFF"/>
                </a:solidFill>
              </a:defRPr>
            </a:lvl1pPr>
          </a:lstStyle>
          <a:p>
            <a:r>
              <a:rPr lang="en-US"/>
              <a:t>NJ Maternity Leave Overview- Union</a:t>
            </a:r>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rgbClr val="A6A6A6"/>
                </a:solidFill>
              </a:defRPr>
            </a:lvl1pPr>
          </a:lstStyle>
          <a:p>
            <a:r>
              <a:rPr lang="en-US" noProof="1">
                <a:latin typeface="Calibri Light" panose="020F0302020204030204" pitchFamily="34" charset="0"/>
              </a:rPr>
              <a:t>Enter your subheadline here</a:t>
            </a:r>
          </a:p>
        </p:txBody>
      </p:sp>
      <p:sp>
        <p:nvSpPr>
          <p:cNvPr id="8" name="Inhaltsplatzhalter 2"/>
          <p:cNvSpPr>
            <a:spLocks noGrp="1"/>
          </p:cNvSpPr>
          <p:nvPr>
            <p:ph idx="1"/>
          </p:nvPr>
        </p:nvSpPr>
        <p:spPr>
          <a:xfrm>
            <a:off x="516320" y="1483952"/>
            <a:ext cx="11134798" cy="4319248"/>
          </a:xfrm>
          <a:noFill/>
        </p:spPr>
        <p:txBody>
          <a:bodyPr/>
          <a:lstStyle>
            <a:lvl1pPr>
              <a:defRPr sz="2200">
                <a:solidFill>
                  <a:srgbClr val="D9D9D9"/>
                </a:solidFill>
              </a:defRPr>
            </a:lvl1pPr>
            <a:lvl2pPr>
              <a:defRPr>
                <a:solidFill>
                  <a:srgbClr val="D9D9D9"/>
                </a:solidFill>
              </a:defRPr>
            </a:lvl2pPr>
            <a:lvl3pPr>
              <a:defRPr>
                <a:solidFill>
                  <a:srgbClr val="D9D9D9"/>
                </a:solidFill>
              </a:defRPr>
            </a:lvl3pPr>
            <a:lvl4pPr>
              <a:defRPr>
                <a:solidFill>
                  <a:srgbClr val="D9D9D9"/>
                </a:solidFill>
              </a:defRPr>
            </a:lvl4pPr>
            <a:lvl5pPr>
              <a:defRPr>
                <a:solidFill>
                  <a:srgbClr val="D9D9D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98440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9" name="Rechteck 8"/>
          <p:cNvSpPr/>
          <p:nvPr userDrawn="1"/>
        </p:nvSpPr>
        <p:spPr bwMode="auto">
          <a:xfrm>
            <a:off x="1" y="0"/>
            <a:ext cx="12192000" cy="6858000"/>
          </a:xfrm>
          <a:prstGeom prst="rect">
            <a:avLst/>
          </a:prstGeom>
          <a:solidFill>
            <a:srgbClr val="C8303F"/>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en-US" sz="1800" dirty="0"/>
          </a:p>
        </p:txBody>
      </p:sp>
      <p:sp>
        <p:nvSpPr>
          <p:cNvPr id="2" name="Titel 1"/>
          <p:cNvSpPr>
            <a:spLocks noGrp="1"/>
          </p:cNvSpPr>
          <p:nvPr>
            <p:ph type="title"/>
          </p:nvPr>
        </p:nvSpPr>
        <p:spPr/>
        <p:txBody>
          <a:bodyPr/>
          <a:lstStyle>
            <a:lvl1pPr>
              <a:defRPr>
                <a:solidFill>
                  <a:srgbClr val="FFFFFF"/>
                </a:solidFill>
              </a:defRPr>
            </a:lvl1p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lvl1pPr>
              <a:defRPr>
                <a:solidFill>
                  <a:srgbClr val="FFFFFF"/>
                </a:solidFill>
              </a:defRPr>
            </a:lvl1pPr>
          </a:lstStyle>
          <a:p>
            <a:r>
              <a:rPr lang="en-US"/>
              <a:t>NJ Maternity Leave Overview- Union</a:t>
            </a:r>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516320" y="942478"/>
            <a:ext cx="11134586" cy="541474"/>
          </a:xfrm>
        </p:spPr>
        <p:txBody>
          <a:bodyPr lIns="10800" anchor="t" anchorCtr="0"/>
          <a:lstStyle>
            <a:lvl1pPr marL="0" indent="0">
              <a:buNone/>
              <a:defRPr>
                <a:solidFill>
                  <a:srgbClr val="FFFFFF"/>
                </a:solidFill>
              </a:defRPr>
            </a:lvl1pPr>
          </a:lstStyle>
          <a:p>
            <a:r>
              <a:rPr lang="en-US" noProof="1">
                <a:latin typeface="Calibri Light" panose="020F0302020204030204" pitchFamily="34" charset="0"/>
              </a:rPr>
              <a:t>Enter your subheadline here</a:t>
            </a:r>
          </a:p>
        </p:txBody>
      </p:sp>
      <p:sp>
        <p:nvSpPr>
          <p:cNvPr id="8" name="Inhaltsplatzhalter 2"/>
          <p:cNvSpPr>
            <a:spLocks noGrp="1"/>
          </p:cNvSpPr>
          <p:nvPr>
            <p:ph idx="1"/>
          </p:nvPr>
        </p:nvSpPr>
        <p:spPr>
          <a:xfrm>
            <a:off x="516320" y="1483952"/>
            <a:ext cx="11134798" cy="4319248"/>
          </a:xfrm>
          <a:noFill/>
        </p:spPr>
        <p:txBody>
          <a:bodyPr/>
          <a:lstStyle>
            <a:lvl1pPr>
              <a:defRPr sz="2200">
                <a:solidFill>
                  <a:srgbClr val="DDDDDD"/>
                </a:solidFill>
              </a:defRPr>
            </a:lvl1pPr>
            <a:lvl2pPr>
              <a:defRPr>
                <a:solidFill>
                  <a:srgbClr val="DDDDDD"/>
                </a:solidFill>
              </a:defRPr>
            </a:lvl2pPr>
            <a:lvl3pPr>
              <a:defRPr>
                <a:solidFill>
                  <a:srgbClr val="DDDDDD"/>
                </a:solidFill>
              </a:defRPr>
            </a:lvl3pPr>
            <a:lvl4pPr>
              <a:defRPr>
                <a:solidFill>
                  <a:srgbClr val="DDDDDD"/>
                </a:solidFill>
              </a:defRPr>
            </a:lvl4pPr>
            <a:lvl5pPr>
              <a:defRPr>
                <a:solidFill>
                  <a:srgbClr val="DDDDDD"/>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24295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56403" y="4708165"/>
            <a:ext cx="4775200" cy="1371600"/>
          </a:xfrm>
          <a:prstGeom prst="rect">
            <a:avLst/>
          </a:prstGeom>
        </p:spPr>
        <p:txBody>
          <a:bodyPr>
            <a:normAutofit/>
          </a:bodyPr>
          <a:lstStyle>
            <a:lvl1pPr marL="0" indent="0">
              <a:lnSpc>
                <a:spcPts val="2000"/>
              </a:lnSpc>
              <a:spcBef>
                <a:spcPts val="600"/>
              </a:spcBef>
              <a:buNone/>
              <a:defRPr lang="en-US" sz="2000" kern="1200" baseline="0" dirty="0" smtClean="0">
                <a:solidFill>
                  <a:schemeClr val="bg1"/>
                </a:solidFill>
                <a:latin typeface="+mn-lt"/>
                <a:ea typeface="+mn-ea"/>
                <a:cs typeface="+mn-cs"/>
              </a:defRPr>
            </a:lvl1pPr>
          </a:lstStyle>
          <a:p>
            <a:pPr lvl="0"/>
            <a:r>
              <a:rPr lang="en-US" dirty="0"/>
              <a:t>Presentation Title</a:t>
            </a:r>
          </a:p>
          <a:p>
            <a:pPr lvl="0"/>
            <a:r>
              <a:rPr lang="en-US" dirty="0"/>
              <a:t>(Image in Brand Bar above)</a:t>
            </a:r>
          </a:p>
          <a:p>
            <a:pPr lvl="0"/>
            <a:r>
              <a:rPr lang="en-US" dirty="0" err="1"/>
              <a:t>mm.dd.yy</a:t>
            </a:r>
            <a:endParaRPr lang="en-US" dirty="0"/>
          </a:p>
          <a:p>
            <a:pPr lvl="0"/>
            <a:endParaRPr lang="en-US" dirty="0"/>
          </a:p>
        </p:txBody>
      </p:sp>
      <p:sp>
        <p:nvSpPr>
          <p:cNvPr id="9" name="Picture Placeholder 9"/>
          <p:cNvSpPr>
            <a:spLocks noGrp="1"/>
          </p:cNvSpPr>
          <p:nvPr>
            <p:ph type="pic" sz="quarter" idx="14" hasCustomPrompt="1"/>
          </p:nvPr>
        </p:nvSpPr>
        <p:spPr>
          <a:xfrm>
            <a:off x="506995" y="381001"/>
            <a:ext cx="11177005" cy="3181351"/>
          </a:xfrm>
          <a:prstGeom prst="roundRect">
            <a:avLst>
              <a:gd name="adj" fmla="val 2304"/>
            </a:avLst>
          </a:prstGeom>
          <a:solidFill>
            <a:schemeClr val="tx2"/>
          </a:solidFill>
        </p:spPr>
        <p:txBody>
          <a:bodyPr lIns="320040" tIns="320040" rIns="320040" bIns="320040" anchor="ctr" anchorCtr="1">
            <a:noAutofit/>
          </a:bodyPr>
          <a:lstStyle>
            <a:lvl1pPr marL="0" indent="0">
              <a:lnSpc>
                <a:spcPct val="150000"/>
              </a:lnSpc>
              <a:buNone/>
              <a:defRPr baseline="0">
                <a:solidFill>
                  <a:schemeClr val="tx1"/>
                </a:solidFill>
              </a:defRPr>
            </a:lvl1pPr>
          </a:lstStyle>
          <a:p>
            <a:r>
              <a:rPr lang="en-US" dirty="0"/>
              <a:t>Click icon to add picture – the image will automatically crop and round the corners. If this box is too small or large, resize it before inserting your image.</a:t>
            </a:r>
          </a:p>
        </p:txBody>
      </p:sp>
      <p:sp>
        <p:nvSpPr>
          <p:cNvPr id="10" name="Text Placeholder 5"/>
          <p:cNvSpPr>
            <a:spLocks noGrp="1"/>
          </p:cNvSpPr>
          <p:nvPr>
            <p:ph type="body" sz="quarter" idx="10" hasCustomPrompt="1"/>
          </p:nvPr>
        </p:nvSpPr>
        <p:spPr>
          <a:xfrm>
            <a:off x="491124" y="6158436"/>
            <a:ext cx="4673600" cy="153888"/>
          </a:xfrm>
          <a:prstGeom prst="rect">
            <a:avLst/>
          </a:prstGeom>
        </p:spPr>
        <p:txBody>
          <a:bodyPr wrap="square" lIns="0" tIns="0" rIns="0" bIns="0">
            <a:spAutoFit/>
          </a:bodyPr>
          <a:lstStyle>
            <a:lvl1pPr>
              <a:lnSpc>
                <a:spcPts val="1200"/>
              </a:lnSpc>
              <a:buNone/>
              <a:defRPr sz="1200">
                <a:solidFill>
                  <a:schemeClr val="accent2"/>
                </a:solidFill>
              </a:defRPr>
            </a:lvl1pPr>
          </a:lstStyle>
          <a:p>
            <a:pPr lvl="0"/>
            <a:r>
              <a:rPr lang="en-US" dirty="0"/>
              <a:t>Presented by Name</a:t>
            </a:r>
          </a:p>
        </p:txBody>
      </p:sp>
      <p:pic>
        <p:nvPicPr>
          <p:cNvPr id="6" name="Graphic 5">
            <a:extLst>
              <a:ext uri="{FF2B5EF4-FFF2-40B4-BE49-F238E27FC236}">
                <a16:creationId xmlns:a16="http://schemas.microsoft.com/office/drawing/2014/main" id="{B51864A3-A850-4D16-BCD6-A7388C6E6B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5034" y="5393094"/>
            <a:ext cx="1212956" cy="1212956"/>
          </a:xfrm>
          <a:prstGeom prst="rect">
            <a:avLst/>
          </a:prstGeom>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18" name="Straight Connector 17"/>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2" hasCustomPrompt="1"/>
          </p:nvPr>
        </p:nvSpPr>
        <p:spPr>
          <a:xfrm>
            <a:off x="506995" y="371192"/>
            <a:ext cx="11184588" cy="5575674"/>
          </a:xfrm>
          <a:prstGeom prst="roundRect">
            <a:avLst>
              <a:gd name="adj" fmla="val 1642"/>
            </a:avLst>
          </a:prstGeom>
          <a:solidFill>
            <a:schemeClr val="tx2"/>
          </a:solidFill>
        </p:spPr>
        <p:txBody>
          <a:bodyPr lIns="320040" tIns="484632" rIns="320040" bIns="484632">
            <a:noAutofit/>
          </a:bodyPr>
          <a:lstStyle>
            <a:lvl1pPr marL="0" marR="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sz="3600" b="0">
                <a:solidFill>
                  <a:srgbClr val="FFFFFF"/>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marL="0" marR="0" lvl="0" indent="0" algn="l" defTabSz="914400" rtl="0" eaLnBrk="1" fontAlgn="auto" latinLnBrk="0" hangingPunct="1">
              <a:lnSpc>
                <a:spcPts val="2400"/>
              </a:lnSpc>
              <a:spcBef>
                <a:spcPts val="600"/>
              </a:spcBef>
              <a:spcAft>
                <a:spcPts val="2400"/>
              </a:spcAft>
              <a:buClrTx/>
              <a:buSzTx/>
              <a:buFont typeface="Arial" pitchFamily="34" charset="0"/>
              <a:buNone/>
              <a:tabLst>
                <a:tab pos="1828800" algn="l"/>
              </a:tabLst>
              <a:defRPr/>
            </a:pPr>
            <a:r>
              <a:rPr kumimoji="0" lang="en-US" sz="3600" b="0" i="0" u="none" strike="noStrike" kern="1200" cap="none" spc="0" normalizeH="0" baseline="0" noProof="0" dirty="0">
                <a:ln>
                  <a:noFill/>
                </a:ln>
                <a:solidFill>
                  <a:srgbClr val="FFFFFF"/>
                </a:solidFill>
                <a:effectLst/>
                <a:uLnTx/>
                <a:uFillTx/>
                <a:latin typeface="+mn-lt"/>
                <a:ea typeface="+mn-ea"/>
                <a:cs typeface="+mn-cs"/>
              </a:rPr>
              <a:t>Table of Contents</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a:solidFill>
                  <a:srgbClr val="FFFFFF"/>
                </a:solidFill>
              </a:rPr>
              <a:t>Mission	1</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a:ln>
                  <a:noFill/>
                </a:ln>
                <a:solidFill>
                  <a:srgbClr val="FFFFFF"/>
                </a:solidFill>
                <a:effectLst/>
                <a:uLnTx/>
                <a:uFillTx/>
                <a:latin typeface="+mn-lt"/>
                <a:ea typeface="+mn-ea"/>
                <a:cs typeface="+mn-cs"/>
              </a:rPr>
              <a:t>Beliefs	5</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a:solidFill>
                  <a:srgbClr val="FFFFFF"/>
                </a:solidFill>
              </a:rPr>
              <a:t>Strengths	8</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a:ln>
                  <a:noFill/>
                </a:ln>
                <a:solidFill>
                  <a:srgbClr val="FFFFFF"/>
                </a:solidFill>
                <a:effectLst/>
                <a:uLnTx/>
                <a:uFillTx/>
                <a:latin typeface="+mn-lt"/>
                <a:ea typeface="+mn-ea"/>
                <a:cs typeface="+mn-cs"/>
              </a:rPr>
              <a:t>Growth	13</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a:solidFill>
                  <a:srgbClr val="FFFFFF"/>
                </a:solidFill>
              </a:rPr>
              <a:t>Capabilities	112</a:t>
            </a:r>
            <a:endParaRPr lang="en-US" dirty="0"/>
          </a:p>
        </p:txBody>
      </p:sp>
      <p:sp>
        <p:nvSpPr>
          <p:cNvPr id="9" name="Date Placeholder 8"/>
          <p:cNvSpPr>
            <a:spLocks noGrp="1"/>
          </p:cNvSpPr>
          <p:nvPr>
            <p:ph type="dt" sz="half" idx="13"/>
          </p:nvPr>
        </p:nvSpPr>
        <p:spPr/>
        <p:txBody>
          <a:bodyPr/>
          <a:lstStyle/>
          <a:p>
            <a:fld id="{C1B264BB-0F53-411F-A279-1A361C1BBD85}" type="datetime1">
              <a:rPr lang="en-US" smtClean="0"/>
              <a:t>1/5/2026</a:t>
            </a:fld>
            <a:endParaRPr lang="en-US" dirty="0"/>
          </a:p>
        </p:txBody>
      </p:sp>
      <p:sp>
        <p:nvSpPr>
          <p:cNvPr id="10" name="Slide Number Placeholder 9"/>
          <p:cNvSpPr>
            <a:spLocks noGrp="1"/>
          </p:cNvSpPr>
          <p:nvPr>
            <p:ph type="sldNum" sz="quarter" idx="14"/>
          </p:nvPr>
        </p:nvSpPr>
        <p:spPr/>
        <p:txBody>
          <a:bodyPr/>
          <a:lstStyle/>
          <a:p>
            <a:r>
              <a:rPr lang="en-US"/>
              <a:t>Page </a:t>
            </a:r>
            <a:fld id="{E55CB928-7360-4C5A-A5AA-7B3F29607B21}" type="slidenum">
              <a:rPr lang="en-US" smtClean="0"/>
              <a:pPr/>
              <a:t>‹#›</a:t>
            </a:fld>
            <a:endParaRPr lang="en-US" dirty="0"/>
          </a:p>
        </p:txBody>
      </p:sp>
      <p:sp>
        <p:nvSpPr>
          <p:cNvPr id="11" name="Footer Placeholder 10"/>
          <p:cNvSpPr>
            <a:spLocks noGrp="1"/>
          </p:cNvSpPr>
          <p:nvPr>
            <p:ph type="ftr" sz="quarter" idx="15"/>
          </p:nvPr>
        </p:nvSpPr>
        <p:spPr>
          <a:xfrm>
            <a:off x="3775612" y="6311344"/>
            <a:ext cx="2636979" cy="365125"/>
          </a:xfrm>
        </p:spPr>
        <p:txBody>
          <a:bodyPr/>
          <a:lstStyle/>
          <a:p>
            <a:r>
              <a:rPr lang="en-US"/>
              <a:t>NJ Maternity Leave Overview- Union</a:t>
            </a:r>
            <a:endParaRPr lang="en-US" dirty="0"/>
          </a:p>
        </p:txBody>
      </p:sp>
      <p:grpSp>
        <p:nvGrpSpPr>
          <p:cNvPr id="3" name="Group 2">
            <a:extLst>
              <a:ext uri="{FF2B5EF4-FFF2-40B4-BE49-F238E27FC236}">
                <a16:creationId xmlns:a16="http://schemas.microsoft.com/office/drawing/2014/main" id="{0C5A3054-1550-41B5-B1EF-40269EFB54B4}"/>
              </a:ext>
            </a:extLst>
          </p:cNvPr>
          <p:cNvGrpSpPr/>
          <p:nvPr userDrawn="1"/>
        </p:nvGrpSpPr>
        <p:grpSpPr>
          <a:xfrm>
            <a:off x="206081" y="6245444"/>
            <a:ext cx="4407653" cy="446901"/>
            <a:chOff x="979712" y="6245444"/>
            <a:chExt cx="4407653" cy="446901"/>
          </a:xfrm>
        </p:grpSpPr>
        <p:pic>
          <p:nvPicPr>
            <p:cNvPr id="8" name="Picture 7" descr="Liberty-Bell_text.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3696570-AEFE-4861-8293-0417D9C5251A}"/>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14" name="TextBox 13">
              <a:extLst>
                <a:ext uri="{FF2B5EF4-FFF2-40B4-BE49-F238E27FC236}">
                  <a16:creationId xmlns:a16="http://schemas.microsoft.com/office/drawing/2014/main" id="{BE6BD27F-6250-4211-A2A0-B86298AF6635}"/>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with Imag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506995" y="371192"/>
            <a:ext cx="11190031" cy="5572408"/>
          </a:xfrm>
          <a:prstGeom prst="roundRect">
            <a:avLst>
              <a:gd name="adj" fmla="val 1516"/>
            </a:avLst>
          </a:prstGeom>
          <a:solidFill>
            <a:schemeClr val="tx2"/>
          </a:solidFill>
        </p:spPr>
        <p:txBody>
          <a:bodyPr lIns="320040" tIns="320040" rIns="320040" bIns="320040" anchor="ctr" anchorCtr="1">
            <a:noAutofit/>
          </a:bodyPr>
          <a:lstStyle>
            <a:lvl1pPr marL="0" indent="0">
              <a:buNone/>
              <a:defRPr baseline="0">
                <a:solidFill>
                  <a:schemeClr val="tx1"/>
                </a:solidFill>
              </a:defRPr>
            </a:lvl1pPr>
          </a:lstStyle>
          <a:p>
            <a:r>
              <a:rPr lang="en-US" dirty="0"/>
              <a:t>Click icon to add picture – the image will automatically crop and round the corners</a:t>
            </a:r>
          </a:p>
        </p:txBody>
      </p:sp>
      <p:sp>
        <p:nvSpPr>
          <p:cNvPr id="9" name="Text Placeholder 8"/>
          <p:cNvSpPr>
            <a:spLocks noGrp="1"/>
          </p:cNvSpPr>
          <p:nvPr>
            <p:ph type="body" sz="quarter" idx="12" hasCustomPrompt="1"/>
          </p:nvPr>
        </p:nvSpPr>
        <p:spPr>
          <a:xfrm>
            <a:off x="876300" y="666750"/>
            <a:ext cx="4876800" cy="838200"/>
          </a:xfrm>
          <a:prstGeom prst="rect">
            <a:avLst/>
          </a:prstGeom>
        </p:spPr>
        <p:txBody>
          <a:bodyPr>
            <a:noAutofit/>
          </a:bodyPr>
          <a:lstStyle>
            <a:lvl1pPr marL="0" indent="0">
              <a:lnSpc>
                <a:spcPts val="4000"/>
              </a:lnSpc>
              <a:buNone/>
              <a:tabLst>
                <a:tab pos="0" algn="l"/>
              </a:tabLst>
              <a:defRPr sz="3600" b="1">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dirty="0"/>
              <a:t>Section Break with Image</a:t>
            </a:r>
          </a:p>
        </p:txBody>
      </p:sp>
      <p:cxnSp>
        <p:nvCxnSpPr>
          <p:cNvPr id="20" name="Straight Connector 19"/>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4"/>
          </p:nvPr>
        </p:nvSpPr>
        <p:spPr/>
        <p:txBody>
          <a:bodyPr/>
          <a:lstStyle/>
          <a:p>
            <a:fld id="{24A00163-E26F-476E-BBB4-36AF30391945}" type="datetime1">
              <a:rPr lang="en-US" smtClean="0"/>
              <a:t>1/5/2026</a:t>
            </a:fld>
            <a:endParaRPr lang="en-US" dirty="0"/>
          </a:p>
        </p:txBody>
      </p:sp>
      <p:sp>
        <p:nvSpPr>
          <p:cNvPr id="16" name="Slide Number Placeholder 15"/>
          <p:cNvSpPr>
            <a:spLocks noGrp="1"/>
          </p:cNvSpPr>
          <p:nvPr>
            <p:ph type="sldNum" sz="quarter" idx="15"/>
          </p:nvPr>
        </p:nvSpPr>
        <p:spPr/>
        <p:txBody>
          <a:bodyPr/>
          <a:lstStyle/>
          <a:p>
            <a:r>
              <a:rPr lang="en-US"/>
              <a:t>Page </a:t>
            </a:r>
            <a:fld id="{E55CB928-7360-4C5A-A5AA-7B3F29607B21}" type="slidenum">
              <a:rPr lang="en-US" smtClean="0"/>
              <a:pPr/>
              <a:t>‹#›</a:t>
            </a:fld>
            <a:endParaRPr lang="en-US" dirty="0"/>
          </a:p>
        </p:txBody>
      </p:sp>
      <p:sp>
        <p:nvSpPr>
          <p:cNvPr id="10" name="Footer Placeholder 10"/>
          <p:cNvSpPr>
            <a:spLocks noGrp="1"/>
          </p:cNvSpPr>
          <p:nvPr>
            <p:ph type="ftr" sz="quarter" idx="16"/>
          </p:nvPr>
        </p:nvSpPr>
        <p:spPr>
          <a:xfrm>
            <a:off x="3775612" y="6311344"/>
            <a:ext cx="2636979" cy="365125"/>
          </a:xfrm>
        </p:spPr>
        <p:txBody>
          <a:bodyPr/>
          <a:lstStyle/>
          <a:p>
            <a:r>
              <a:rPr lang="en-US"/>
              <a:t>NJ Maternity Leave Overview- Union</a:t>
            </a:r>
            <a:endParaRPr lang="en-US" dirty="0"/>
          </a:p>
        </p:txBody>
      </p:sp>
      <p:grpSp>
        <p:nvGrpSpPr>
          <p:cNvPr id="11" name="Group 10">
            <a:extLst>
              <a:ext uri="{FF2B5EF4-FFF2-40B4-BE49-F238E27FC236}">
                <a16:creationId xmlns:a16="http://schemas.microsoft.com/office/drawing/2014/main" id="{73D48E76-591C-4089-9CC7-99596086AC2E}"/>
              </a:ext>
            </a:extLst>
          </p:cNvPr>
          <p:cNvGrpSpPr/>
          <p:nvPr userDrawn="1"/>
        </p:nvGrpSpPr>
        <p:grpSpPr>
          <a:xfrm>
            <a:off x="206081" y="6245444"/>
            <a:ext cx="4407653" cy="446901"/>
            <a:chOff x="979712" y="6245444"/>
            <a:chExt cx="4407653" cy="446901"/>
          </a:xfrm>
        </p:grpSpPr>
        <p:pic>
          <p:nvPicPr>
            <p:cNvPr id="14" name="Picture 13" descr="Liberty-Bell_text.png">
              <a:extLst>
                <a:ext uri="{FF2B5EF4-FFF2-40B4-BE49-F238E27FC236}">
                  <a16:creationId xmlns:a16="http://schemas.microsoft.com/office/drawing/2014/main" id="{51DE4459-E392-458D-88A6-5D3A041A4E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79FFE82A-3ED4-4CEA-888D-3C55CF83E141}"/>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18" name="TextBox 17">
              <a:extLst>
                <a:ext uri="{FF2B5EF4-FFF2-40B4-BE49-F238E27FC236}">
                  <a16:creationId xmlns:a16="http://schemas.microsoft.com/office/drawing/2014/main" id="{38029523-08A9-47FA-A119-DD5F463A484D}"/>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age with Large Statemen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08000" y="1059600"/>
            <a:ext cx="11176000" cy="553998"/>
          </a:xfrm>
          <a:prstGeom prst="rect">
            <a:avLst/>
          </a:prstGeom>
        </p:spPr>
        <p:txBody>
          <a:bodyPr wrap="square" lIns="0" tIns="0" rIns="0" bIns="0">
            <a:spAutoFit/>
          </a:bodyPr>
          <a:lstStyle>
            <a:lvl1pPr marL="0" indent="0">
              <a:lnSpc>
                <a:spcPct val="100000"/>
              </a:lnSpc>
              <a:buNone/>
              <a:tabLst/>
              <a:defRPr sz="3600" b="1">
                <a:solidFill>
                  <a:schemeClr val="bg1"/>
                </a:solidFill>
              </a:defRPr>
            </a:lvl1pPr>
            <a:lvl2pPr marL="0" indent="0">
              <a:lnSpc>
                <a:spcPct val="100000"/>
              </a:lnSpc>
              <a:buNone/>
              <a:defRPr sz="3600">
                <a:solidFill>
                  <a:srgbClr val="455560"/>
                </a:solidFill>
              </a:defRPr>
            </a:lvl2pPr>
            <a:lvl3pPr>
              <a:buNone/>
              <a:defRPr/>
            </a:lvl3pPr>
            <a:lvl4pPr>
              <a:buNone/>
              <a:defRPr/>
            </a:lvl4pPr>
            <a:lvl5pPr>
              <a:buNone/>
              <a:defRPr/>
            </a:lvl5pPr>
          </a:lstStyle>
          <a:p>
            <a:pPr lvl="0"/>
            <a:r>
              <a:rPr lang="en-US" dirty="0"/>
              <a:t>Statement Headline:</a:t>
            </a:r>
          </a:p>
        </p:txBody>
      </p:sp>
      <p:sp>
        <p:nvSpPr>
          <p:cNvPr id="10"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sp>
        <p:nvSpPr>
          <p:cNvPr id="13" name="Text Placeholder 12"/>
          <p:cNvSpPr>
            <a:spLocks noGrp="1"/>
          </p:cNvSpPr>
          <p:nvPr>
            <p:ph type="body" sz="quarter" idx="14" hasCustomPrompt="1"/>
          </p:nvPr>
        </p:nvSpPr>
        <p:spPr>
          <a:xfrm>
            <a:off x="486834" y="1633538"/>
            <a:ext cx="11182351" cy="4297362"/>
          </a:xfrm>
          <a:prstGeom prst="rect">
            <a:avLst/>
          </a:prstGeom>
        </p:spPr>
        <p:txBody>
          <a:bodyPr lIns="0" tIns="0" rIns="0" bIns="0"/>
          <a:lstStyle>
            <a:lvl1pPr marL="0" indent="0">
              <a:lnSpc>
                <a:spcPts val="3900"/>
              </a:lnSpc>
              <a:buFont typeface="Arial" pitchFamily="34" charset="0"/>
              <a:buNone/>
              <a:defRPr sz="3600" baseline="0">
                <a:solidFill>
                  <a:schemeClr val="bg1"/>
                </a:solidFill>
              </a:defRPr>
            </a:lvl1pPr>
          </a:lstStyle>
          <a:p>
            <a:pPr lvl="0"/>
            <a:r>
              <a:rPr lang="en-US" dirty="0"/>
              <a:t>Insert Statement Text Here</a:t>
            </a:r>
          </a:p>
        </p:txBody>
      </p:sp>
      <p:sp>
        <p:nvSpPr>
          <p:cNvPr id="14" name="Date Placeholder 13"/>
          <p:cNvSpPr>
            <a:spLocks noGrp="1"/>
          </p:cNvSpPr>
          <p:nvPr>
            <p:ph type="dt" sz="half" idx="15"/>
          </p:nvPr>
        </p:nvSpPr>
        <p:spPr/>
        <p:txBody>
          <a:bodyPr/>
          <a:lstStyle/>
          <a:p>
            <a:fld id="{3CA8CE7E-209A-4A3B-8622-7B884077228C}" type="datetime1">
              <a:rPr lang="en-US" smtClean="0"/>
              <a:t>1/5/2026</a:t>
            </a:fld>
            <a:endParaRPr lang="en-US" dirty="0"/>
          </a:p>
        </p:txBody>
      </p:sp>
      <p:sp>
        <p:nvSpPr>
          <p:cNvPr id="20" name="Slide Number Placeholder 19"/>
          <p:cNvSpPr>
            <a:spLocks noGrp="1"/>
          </p:cNvSpPr>
          <p:nvPr>
            <p:ph type="sldNum" sz="quarter" idx="16"/>
          </p:nvPr>
        </p:nvSpPr>
        <p:spPr/>
        <p:txBody>
          <a:bodyPr/>
          <a:lstStyle/>
          <a:p>
            <a:r>
              <a:rPr lang="en-US"/>
              <a:t>Page </a:t>
            </a:r>
            <a:fld id="{E55CB928-7360-4C5A-A5AA-7B3F29607B21}" type="slidenum">
              <a:rPr lang="en-US" smtClean="0"/>
              <a:pPr/>
              <a:t>‹#›</a:t>
            </a:fld>
            <a:endParaRPr lang="en-US" dirty="0"/>
          </a:p>
        </p:txBody>
      </p:sp>
      <p:sp>
        <p:nvSpPr>
          <p:cNvPr id="15" name="Footer Placeholder 10"/>
          <p:cNvSpPr>
            <a:spLocks noGrp="1"/>
          </p:cNvSpPr>
          <p:nvPr>
            <p:ph type="ftr" sz="quarter" idx="17"/>
          </p:nvPr>
        </p:nvSpPr>
        <p:spPr>
          <a:xfrm>
            <a:off x="3775612" y="6311344"/>
            <a:ext cx="2636979" cy="365125"/>
          </a:xfrm>
        </p:spPr>
        <p:txBody>
          <a:bodyPr/>
          <a:lstStyle/>
          <a:p>
            <a:r>
              <a:rPr lang="en-US"/>
              <a:t>NJ Maternity Leave Overview- Union</a:t>
            </a:r>
            <a:endParaRPr lang="en-US" dirty="0"/>
          </a:p>
        </p:txBody>
      </p:sp>
      <p:pic>
        <p:nvPicPr>
          <p:cNvPr id="16" name="Graphic 15">
            <a:extLst>
              <a:ext uri="{FF2B5EF4-FFF2-40B4-BE49-F238E27FC236}">
                <a16:creationId xmlns:a16="http://schemas.microsoft.com/office/drawing/2014/main" id="{72963AF7-5B22-4AC0-AB29-7E02F3CB37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8347" y="5544653"/>
            <a:ext cx="1136303" cy="1136303"/>
          </a:xfrm>
          <a:prstGeom prst="rect">
            <a:avLst/>
          </a:prstGeom>
        </p:spPr>
      </p:pic>
    </p:spTree>
    <p:extLst>
      <p:ext uri="{BB962C8B-B14F-4D97-AF65-F5344CB8AC3E}">
        <p14:creationId xmlns:p14="http://schemas.microsoft.com/office/powerpoint/2010/main" val="184119193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age with Large Statemen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08000" y="1059600"/>
            <a:ext cx="11176000" cy="553998"/>
          </a:xfrm>
          <a:prstGeom prst="rect">
            <a:avLst/>
          </a:prstGeom>
        </p:spPr>
        <p:txBody>
          <a:bodyPr wrap="square" lIns="0" tIns="0" rIns="0" bIns="0">
            <a:spAutoFit/>
          </a:bodyPr>
          <a:lstStyle>
            <a:lvl1pPr marL="0" indent="0">
              <a:lnSpc>
                <a:spcPct val="100000"/>
              </a:lnSpc>
              <a:buNone/>
              <a:tabLst/>
              <a:defRPr sz="3600" b="1">
                <a:solidFill>
                  <a:schemeClr val="bg1"/>
                </a:solidFill>
              </a:defRPr>
            </a:lvl1pPr>
            <a:lvl2pPr marL="0" indent="0">
              <a:lnSpc>
                <a:spcPct val="100000"/>
              </a:lnSpc>
              <a:buNone/>
              <a:defRPr sz="3600">
                <a:solidFill>
                  <a:srgbClr val="455560"/>
                </a:solidFill>
              </a:defRPr>
            </a:lvl2pPr>
            <a:lvl3pPr>
              <a:buNone/>
              <a:defRPr/>
            </a:lvl3pPr>
            <a:lvl4pPr>
              <a:buNone/>
              <a:defRPr/>
            </a:lvl4pPr>
            <a:lvl5pPr>
              <a:buNone/>
              <a:defRPr/>
            </a:lvl5pPr>
          </a:lstStyle>
          <a:p>
            <a:pPr lvl="0"/>
            <a:r>
              <a:rPr lang="en-US" dirty="0"/>
              <a:t>Statement Headline:</a:t>
            </a:r>
          </a:p>
        </p:txBody>
      </p:sp>
      <p:cxnSp>
        <p:nvCxnSpPr>
          <p:cNvPr id="19" name="Straight Connector 18"/>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sp>
        <p:nvSpPr>
          <p:cNvPr id="13" name="Text Placeholder 12"/>
          <p:cNvSpPr>
            <a:spLocks noGrp="1"/>
          </p:cNvSpPr>
          <p:nvPr>
            <p:ph type="body" sz="quarter" idx="14" hasCustomPrompt="1"/>
          </p:nvPr>
        </p:nvSpPr>
        <p:spPr>
          <a:xfrm>
            <a:off x="486834" y="1633538"/>
            <a:ext cx="11182351" cy="4297362"/>
          </a:xfrm>
          <a:prstGeom prst="rect">
            <a:avLst/>
          </a:prstGeom>
        </p:spPr>
        <p:txBody>
          <a:bodyPr lIns="0" tIns="0" rIns="0" bIns="0"/>
          <a:lstStyle>
            <a:lvl1pPr marL="0" indent="0">
              <a:lnSpc>
                <a:spcPts val="3900"/>
              </a:lnSpc>
              <a:buFont typeface="Arial" pitchFamily="34" charset="0"/>
              <a:buNone/>
              <a:defRPr sz="3600" baseline="0">
                <a:solidFill>
                  <a:schemeClr val="bg1"/>
                </a:solidFill>
              </a:defRPr>
            </a:lvl1pPr>
          </a:lstStyle>
          <a:p>
            <a:pPr lvl="0"/>
            <a:r>
              <a:rPr lang="en-US" dirty="0"/>
              <a:t>Insert Statement Text Here</a:t>
            </a:r>
          </a:p>
        </p:txBody>
      </p:sp>
      <p:sp>
        <p:nvSpPr>
          <p:cNvPr id="14" name="Date Placeholder 13"/>
          <p:cNvSpPr>
            <a:spLocks noGrp="1"/>
          </p:cNvSpPr>
          <p:nvPr>
            <p:ph type="dt" sz="half" idx="15"/>
          </p:nvPr>
        </p:nvSpPr>
        <p:spPr/>
        <p:txBody>
          <a:bodyPr/>
          <a:lstStyle/>
          <a:p>
            <a:fld id="{6B97E48F-C75A-42E2-924A-F8F8ADF2F2E8}" type="datetime1">
              <a:rPr lang="en-US" smtClean="0"/>
              <a:t>1/5/2026</a:t>
            </a:fld>
            <a:endParaRPr lang="en-US" dirty="0"/>
          </a:p>
        </p:txBody>
      </p:sp>
      <p:sp>
        <p:nvSpPr>
          <p:cNvPr id="20" name="Slide Number Placeholder 19"/>
          <p:cNvSpPr>
            <a:spLocks noGrp="1"/>
          </p:cNvSpPr>
          <p:nvPr>
            <p:ph type="sldNum" sz="quarter" idx="16"/>
          </p:nvPr>
        </p:nvSpPr>
        <p:spPr/>
        <p:txBody>
          <a:bodyPr/>
          <a:lstStyle/>
          <a:p>
            <a:r>
              <a:rPr lang="en-US"/>
              <a:t>Page </a:t>
            </a:r>
            <a:fld id="{E55CB928-7360-4C5A-A5AA-7B3F29607B21}" type="slidenum">
              <a:rPr lang="en-US" smtClean="0"/>
              <a:pPr/>
              <a:t>‹#›</a:t>
            </a:fld>
            <a:endParaRPr lang="en-US" dirty="0"/>
          </a:p>
        </p:txBody>
      </p:sp>
      <p:sp>
        <p:nvSpPr>
          <p:cNvPr id="15" name="Footer Placeholder 10"/>
          <p:cNvSpPr>
            <a:spLocks noGrp="1"/>
          </p:cNvSpPr>
          <p:nvPr>
            <p:ph type="ftr" sz="quarter" idx="17"/>
          </p:nvPr>
        </p:nvSpPr>
        <p:spPr>
          <a:xfrm>
            <a:off x="3775612" y="6311344"/>
            <a:ext cx="2636979" cy="365125"/>
          </a:xfrm>
        </p:spPr>
        <p:txBody>
          <a:bodyPr/>
          <a:lstStyle/>
          <a:p>
            <a:r>
              <a:rPr lang="en-US"/>
              <a:t>NJ Maternity Leave Overview- Union</a:t>
            </a:r>
            <a:endParaRPr lang="en-US" dirty="0"/>
          </a:p>
        </p:txBody>
      </p:sp>
      <p:grpSp>
        <p:nvGrpSpPr>
          <p:cNvPr id="22" name="Group 21">
            <a:extLst>
              <a:ext uri="{FF2B5EF4-FFF2-40B4-BE49-F238E27FC236}">
                <a16:creationId xmlns:a16="http://schemas.microsoft.com/office/drawing/2014/main" id="{CEF14130-AE1A-4CC5-8C3D-F590F5710B38}"/>
              </a:ext>
            </a:extLst>
          </p:cNvPr>
          <p:cNvGrpSpPr/>
          <p:nvPr userDrawn="1"/>
        </p:nvGrpSpPr>
        <p:grpSpPr>
          <a:xfrm>
            <a:off x="206081" y="6245444"/>
            <a:ext cx="4407653" cy="446901"/>
            <a:chOff x="979712" y="6245444"/>
            <a:chExt cx="4407653" cy="446901"/>
          </a:xfrm>
        </p:grpSpPr>
        <p:pic>
          <p:nvPicPr>
            <p:cNvPr id="23" name="Picture 22" descr="Liberty-Bell_text.png">
              <a:extLst>
                <a:ext uri="{FF2B5EF4-FFF2-40B4-BE49-F238E27FC236}">
                  <a16:creationId xmlns:a16="http://schemas.microsoft.com/office/drawing/2014/main" id="{FA723F81-DD06-43CD-8BD9-D2208746EB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E995D02E-899F-4CCB-9203-C1CA2E2925D1}"/>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25" name="TextBox 24">
              <a:extLst>
                <a:ext uri="{FF2B5EF4-FFF2-40B4-BE49-F238E27FC236}">
                  <a16:creationId xmlns:a16="http://schemas.microsoft.com/office/drawing/2014/main" id="{C19BD5BB-7221-4E68-B57A-5E80B61B7ECC}"/>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extLst>
      <p:ext uri="{BB962C8B-B14F-4D97-AF65-F5344CB8AC3E}">
        <p14:creationId xmlns:p14="http://schemas.microsoft.com/office/powerpoint/2010/main" val="41863817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sp>
        <p:nvSpPr>
          <p:cNvPr id="18" name="Text Placeholder 23"/>
          <p:cNvSpPr>
            <a:spLocks noGrp="1"/>
          </p:cNvSpPr>
          <p:nvPr>
            <p:ph type="body" sz="quarter" idx="10"/>
          </p:nvPr>
        </p:nvSpPr>
        <p:spPr>
          <a:xfrm>
            <a:off x="482600" y="1114425"/>
            <a:ext cx="11252200" cy="4819650"/>
          </a:xfrm>
          <a:prstGeom prst="rect">
            <a:avLst/>
          </a:prstGeom>
        </p:spPr>
        <p:txBody>
          <a:bodyPr lIns="0" tIns="0" rIns="0" bIns="0">
            <a:noAutofit/>
          </a:bodyPr>
          <a:lstStyle>
            <a:lvl1pPr marL="339725" indent="-339725">
              <a:lnSpc>
                <a:spcPts val="2400"/>
              </a:lnSpc>
              <a:spcBef>
                <a:spcPts val="2000"/>
              </a:spcBef>
              <a:buFont typeface="+mj-lt"/>
              <a:buAutoNum type="arabicPeriod"/>
              <a:defRPr sz="2000">
                <a:solidFill>
                  <a:schemeClr val="bg1"/>
                </a:solidFill>
              </a:defRPr>
            </a:lvl1pPr>
          </a:lstStyle>
          <a:p>
            <a:pPr lvl="0"/>
            <a:r>
              <a:rPr lang="en-US"/>
              <a:t>Click to edit Master text styles</a:t>
            </a:r>
          </a:p>
        </p:txBody>
      </p:sp>
      <p:cxnSp>
        <p:nvCxnSpPr>
          <p:cNvPr id="9" name="Straight Connector 8"/>
          <p:cNvCxnSpPr/>
          <p:nvPr userDrawn="1"/>
        </p:nvCxnSpPr>
        <p:spPr>
          <a:xfrm>
            <a:off x="508000" y="6141715"/>
            <a:ext cx="11176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95300" y="352425"/>
            <a:ext cx="11176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a:t>Click to edit Master title style</a:t>
            </a:r>
            <a:endParaRPr lang="en-US" dirty="0"/>
          </a:p>
        </p:txBody>
      </p:sp>
      <p:sp>
        <p:nvSpPr>
          <p:cNvPr id="5" name="Date Placeholder 4"/>
          <p:cNvSpPr>
            <a:spLocks noGrp="1"/>
          </p:cNvSpPr>
          <p:nvPr>
            <p:ph type="dt" sz="half" idx="11"/>
          </p:nvPr>
        </p:nvSpPr>
        <p:spPr/>
        <p:txBody>
          <a:bodyPr/>
          <a:lstStyle/>
          <a:p>
            <a:fld id="{0C777857-497F-4936-84E1-03518619D5C5}" type="datetime1">
              <a:rPr lang="en-US" smtClean="0"/>
              <a:t>1/5/2026</a:t>
            </a:fld>
            <a:endParaRPr lang="en-US" dirty="0"/>
          </a:p>
        </p:txBody>
      </p:sp>
      <p:sp>
        <p:nvSpPr>
          <p:cNvPr id="7" name="Slide Number Placeholder 6"/>
          <p:cNvSpPr>
            <a:spLocks noGrp="1"/>
          </p:cNvSpPr>
          <p:nvPr>
            <p:ph type="sldNum" sz="quarter" idx="13"/>
          </p:nvPr>
        </p:nvSpPr>
        <p:spPr/>
        <p:txBody>
          <a:bodyPr/>
          <a:lstStyle/>
          <a:p>
            <a:r>
              <a:rPr lang="en-US"/>
              <a:t>Page </a:t>
            </a:r>
            <a:fld id="{E55CB928-7360-4C5A-A5AA-7B3F29607B21}" type="slidenum">
              <a:rPr lang="en-US" smtClean="0"/>
              <a:pPr/>
              <a:t>‹#›</a:t>
            </a:fld>
            <a:endParaRPr lang="en-US" dirty="0"/>
          </a:p>
        </p:txBody>
      </p:sp>
      <p:sp>
        <p:nvSpPr>
          <p:cNvPr id="12" name="Footer Placeholder 10"/>
          <p:cNvSpPr>
            <a:spLocks noGrp="1"/>
          </p:cNvSpPr>
          <p:nvPr>
            <p:ph type="ftr" sz="quarter" idx="15"/>
          </p:nvPr>
        </p:nvSpPr>
        <p:spPr>
          <a:xfrm>
            <a:off x="3775612" y="6311344"/>
            <a:ext cx="2636979" cy="365125"/>
          </a:xfrm>
        </p:spPr>
        <p:txBody>
          <a:bodyPr/>
          <a:lstStyle/>
          <a:p>
            <a:r>
              <a:rPr lang="en-US"/>
              <a:t>NJ Maternity Leave Overview- Union</a:t>
            </a:r>
            <a:endParaRPr lang="en-US" dirty="0"/>
          </a:p>
        </p:txBody>
      </p:sp>
      <p:grpSp>
        <p:nvGrpSpPr>
          <p:cNvPr id="13" name="Group 12">
            <a:extLst>
              <a:ext uri="{FF2B5EF4-FFF2-40B4-BE49-F238E27FC236}">
                <a16:creationId xmlns:a16="http://schemas.microsoft.com/office/drawing/2014/main" id="{EF148157-A04A-4955-B859-E8065E2A635F}"/>
              </a:ext>
            </a:extLst>
          </p:cNvPr>
          <p:cNvGrpSpPr/>
          <p:nvPr userDrawn="1"/>
        </p:nvGrpSpPr>
        <p:grpSpPr>
          <a:xfrm>
            <a:off x="206081" y="6245444"/>
            <a:ext cx="4407653" cy="446901"/>
            <a:chOff x="979712" y="6245444"/>
            <a:chExt cx="4407653" cy="446901"/>
          </a:xfrm>
        </p:grpSpPr>
        <p:pic>
          <p:nvPicPr>
            <p:cNvPr id="14" name="Picture 13" descr="Liberty-Bell_text.png">
              <a:extLst>
                <a:ext uri="{FF2B5EF4-FFF2-40B4-BE49-F238E27FC236}">
                  <a16:creationId xmlns:a16="http://schemas.microsoft.com/office/drawing/2014/main" id="{1328AAC6-AF07-43F6-90B7-DE856F7E68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25" t="-10331" r="33268" b="-36560"/>
            <a:stretch/>
          </p:blipFill>
          <p:spPr bwMode="auto">
            <a:xfrm>
              <a:off x="1886229" y="6311345"/>
              <a:ext cx="88320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65B3EC2A-9334-49E5-9633-C354FD7ACDBA}"/>
                </a:ext>
              </a:extLst>
            </p:cNvPr>
            <p:cNvSpPr txBox="1"/>
            <p:nvPr userDrawn="1"/>
          </p:nvSpPr>
          <p:spPr>
            <a:xfrm>
              <a:off x="979712" y="6245445"/>
              <a:ext cx="1746445"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LIBERTY</a:t>
              </a:r>
            </a:p>
          </p:txBody>
        </p:sp>
        <p:sp>
          <p:nvSpPr>
            <p:cNvPr id="16" name="TextBox 15">
              <a:extLst>
                <a:ext uri="{FF2B5EF4-FFF2-40B4-BE49-F238E27FC236}">
                  <a16:creationId xmlns:a16="http://schemas.microsoft.com/office/drawing/2014/main" id="{F8EF52BD-AA1B-4186-A5EA-8664C9BDA390}"/>
                </a:ext>
              </a:extLst>
            </p:cNvPr>
            <p:cNvSpPr txBox="1"/>
            <p:nvPr userDrawn="1"/>
          </p:nvSpPr>
          <p:spPr>
            <a:xfrm>
              <a:off x="2466799" y="6245444"/>
              <a:ext cx="2920566" cy="365119"/>
            </a:xfrm>
            <a:prstGeom prst="rect">
              <a:avLst/>
            </a:prstGeom>
            <a:noFill/>
          </p:spPr>
          <p:txBody>
            <a:bodyPr vert="horz" wrap="squar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2000" b="0" i="0" u="none" strike="noStrike" kern="1200" cap="none" spc="0" normalizeH="0" baseline="0" noProof="0" dirty="0">
                  <a:ln>
                    <a:noFill/>
                  </a:ln>
                  <a:solidFill>
                    <a:schemeClr val="accent3"/>
                  </a:solidFill>
                  <a:effectLst/>
                  <a:uLnTx/>
                  <a:uFillTx/>
                  <a:latin typeface="TrashHand" panose="00000400000000000000" pitchFamily="2" charset="0"/>
                  <a:ea typeface="+mn-ea"/>
                  <a:cs typeface="+mn-cs"/>
                </a:rPr>
                <a:t>Beverages</a:t>
              </a:r>
            </a:p>
          </p:txBody>
        </p:sp>
      </p:gr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1700304" y="6311344"/>
            <a:ext cx="3860800" cy="365125"/>
          </a:xfrm>
          <a:prstGeom prst="rect">
            <a:avLst/>
          </a:prstGeom>
        </p:spPr>
        <p:txBody>
          <a:bodyPr vert="horz" lIns="91440" tIns="45720" rIns="91440" bIns="45720" rtlCol="0" anchor="ctr"/>
          <a:lstStyle>
            <a:lvl1pPr algn="l">
              <a:defRPr sz="1000" b="1">
                <a:solidFill>
                  <a:schemeClr val="bg1"/>
                </a:solidFill>
              </a:defRPr>
            </a:lvl1pPr>
          </a:lstStyle>
          <a:p>
            <a:r>
              <a:rPr lang="en-US"/>
              <a:t>NJ Maternity Leave Overview- Union</a:t>
            </a:r>
            <a:endParaRPr lang="en-US" dirty="0"/>
          </a:p>
        </p:txBody>
      </p:sp>
      <p:sp>
        <p:nvSpPr>
          <p:cNvPr id="6" name="Slide Number Placeholder 5"/>
          <p:cNvSpPr>
            <a:spLocks noGrp="1"/>
          </p:cNvSpPr>
          <p:nvPr>
            <p:ph type="sldNum" sz="quarter" idx="4"/>
          </p:nvPr>
        </p:nvSpPr>
        <p:spPr>
          <a:xfrm>
            <a:off x="10757653" y="6299956"/>
            <a:ext cx="1016000" cy="381000"/>
          </a:xfrm>
          <a:prstGeom prst="rect">
            <a:avLst/>
          </a:prstGeom>
        </p:spPr>
        <p:txBody>
          <a:bodyPr vert="horz" lIns="91440" tIns="45720" rIns="91440" bIns="45720" rtlCol="0" anchor="ctr"/>
          <a:lstStyle>
            <a:lvl1pPr algn="r">
              <a:defRPr sz="900" b="0">
                <a:solidFill>
                  <a:schemeClr val="bg1"/>
                </a:solidFill>
              </a:defRPr>
            </a:lvl1pPr>
          </a:lstStyle>
          <a:p>
            <a:r>
              <a:rPr lang="en-US" dirty="0"/>
              <a:t>Page </a:t>
            </a:r>
            <a:fld id="{E55CB928-7360-4C5A-A5AA-7B3F29607B21}" type="slidenum">
              <a:rPr lang="en-US" smtClean="0"/>
              <a:pPr/>
              <a:t>‹#›</a:t>
            </a:fld>
            <a:endParaRPr lang="en-US" dirty="0"/>
          </a:p>
        </p:txBody>
      </p:sp>
      <p:sp>
        <p:nvSpPr>
          <p:cNvPr id="13" name="Date Placeholder 12"/>
          <p:cNvSpPr>
            <a:spLocks noGrp="1"/>
          </p:cNvSpPr>
          <p:nvPr>
            <p:ph type="dt" sz="half" idx="2"/>
          </p:nvPr>
        </p:nvSpPr>
        <p:spPr>
          <a:xfrm>
            <a:off x="9144000" y="6305551"/>
            <a:ext cx="1625600" cy="365125"/>
          </a:xfrm>
          <a:prstGeom prst="rect">
            <a:avLst/>
          </a:prstGeom>
        </p:spPr>
        <p:txBody>
          <a:bodyPr vert="horz" lIns="91440" tIns="45720" rIns="91440" bIns="45720" rtlCol="0" anchor="ctr"/>
          <a:lstStyle>
            <a:lvl1pPr algn="r">
              <a:defRPr lang="en-US" sz="900" b="0" kern="1200" smtClean="0">
                <a:solidFill>
                  <a:schemeClr val="bg1"/>
                </a:solidFill>
                <a:latin typeface="+mn-lt"/>
                <a:ea typeface="+mn-ea"/>
                <a:cs typeface="+mn-cs"/>
              </a:defRPr>
            </a:lvl1pPr>
          </a:lstStyle>
          <a:p>
            <a:fld id="{9A398DC7-D648-4B5C-B35D-0A4540A8BF35}" type="datetime1">
              <a:rPr lang="en-US" smtClean="0"/>
              <a:t>1/5/2026</a:t>
            </a:fld>
            <a:endParaRPr lang="en-US" dirty="0"/>
          </a:p>
        </p:txBody>
      </p:sp>
      <p:sp>
        <p:nvSpPr>
          <p:cNvPr id="2"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C2BEE46F-F0E9-4BF9-8276-97F5A9148156}"/>
              </a:ext>
            </a:extLst>
          </p:cNvPr>
          <p:cNvSpPr txBox="1"/>
          <p:nvPr userDrawn="1"/>
        </p:nvSpPr>
        <p:spPr>
          <a:xfrm>
            <a:off x="5484890" y="6629836"/>
            <a:ext cx="1222219" cy="228163"/>
          </a:xfrm>
          <a:prstGeom prst="rect">
            <a:avLst/>
          </a:prstGeom>
          <a:noFill/>
          <a:extLst>
            <a:ext uri="{909E8E84-426E-40DD-AFC4-6F175D3DCCD1}">
              <a14:hiddenFill xmlns:a14="http://schemas.microsoft.com/office/drawing/2010/main">
                <a:solidFill>
                  <a:schemeClr val="tx2"/>
                </a:solidFill>
              </a14:hiddenFill>
            </a:ext>
          </a:extLst>
        </p:spPr>
        <p:txBody>
          <a:bodyPr vert="horz" wrap="square" lIns="0" tIns="0" rIns="0" bIns="0" rtlCol="0" anchor="ctr" anchorCtr="1">
            <a:noAutofit/>
          </a:bodyPr>
          <a:lstStyle/>
          <a:p>
            <a:pPr marL="0" marR="0" indent="0" algn="ctr" defTabSz="914400" rtl="0" eaLnBrk="1" fontAlgn="auto" latinLnBrk="0" hangingPunct="1">
              <a:lnSpc>
                <a:spcPts val="2000"/>
              </a:lnSpc>
              <a:spcBef>
                <a:spcPts val="0"/>
              </a:spcBef>
              <a:spcAft>
                <a:spcPts val="0"/>
              </a:spcAft>
              <a:buClrTx/>
              <a:buSzTx/>
              <a:buFont typeface="Arial" pitchFamily="34" charset="0"/>
              <a:buNone/>
              <a:tabLst>
                <a:tab pos="0" algn="l"/>
              </a:tabLst>
            </a:pPr>
            <a:r>
              <a:rPr kumimoji="0" 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Classified - Confidential</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74" r:id="rId1"/>
    <p:sldLayoutId id="2147483737" r:id="rId2"/>
    <p:sldLayoutId id="2147483773" r:id="rId3"/>
    <p:sldLayoutId id="2147483738" r:id="rId4"/>
    <p:sldLayoutId id="2147483735" r:id="rId5"/>
    <p:sldLayoutId id="2147483772" r:id="rId6"/>
    <p:sldLayoutId id="2147483798" r:id="rId7"/>
    <p:sldLayoutId id="2147483797" r:id="rId8"/>
    <p:sldLayoutId id="2147483755" r:id="rId9"/>
    <p:sldLayoutId id="2147483757" r:id="rId10"/>
    <p:sldLayoutId id="2147483762" r:id="rId11"/>
    <p:sldLayoutId id="2147483764" r:id="rId12"/>
    <p:sldLayoutId id="2147483765" r:id="rId13"/>
    <p:sldLayoutId id="2147483766" r:id="rId14"/>
    <p:sldLayoutId id="2147483767" r:id="rId15"/>
    <p:sldLayoutId id="2147483768" r:id="rId16"/>
    <p:sldLayoutId id="2147483769" r:id="rId17"/>
  </p:sldLayoutIdLst>
  <p:transition spd="med">
    <p:fade/>
  </p:transition>
  <p:hf hdr="0" dt="0"/>
  <p:txStyles>
    <p:titleStyle>
      <a:lvl1pPr algn="l" defTabSz="914400" rtl="0" eaLnBrk="1" latinLnBrk="0" hangingPunct="1">
        <a:spcBef>
          <a:spcPct val="0"/>
        </a:spcBef>
        <a:buNone/>
        <a:defRPr sz="2400" b="1" kern="1200">
          <a:solidFill>
            <a:srgbClr val="F40000"/>
          </a:solidFill>
          <a:latin typeface="+mj-lt"/>
          <a:ea typeface="+mj-ea"/>
          <a:cs typeface="+mj-cs"/>
        </a:defRPr>
      </a:lvl1pPr>
    </p:titleStyle>
    <p:bodyStyle>
      <a:lvl1pPr marL="342900" indent="-342900" algn="l" defTabSz="914400" rtl="0" eaLnBrk="1" latinLnBrk="0" hangingPunct="1">
        <a:lnSpc>
          <a:spcPts val="7200"/>
        </a:lnSpc>
        <a:spcBef>
          <a:spcPts val="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lnSpc>
          <a:spcPts val="7200"/>
        </a:lnSpc>
        <a:spcBef>
          <a:spcPts val="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lnSpc>
          <a:spcPts val="7200"/>
        </a:lnSpc>
        <a:spcBef>
          <a:spcPts val="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6320" y="410830"/>
            <a:ext cx="11134798" cy="1073122"/>
          </a:xfrm>
          <a:prstGeom prst="rect">
            <a:avLst/>
          </a:prstGeom>
        </p:spPr>
        <p:txBody>
          <a:bodyPr vert="horz" lIns="0" tIns="0" rIns="0" bIns="0" rtlCol="0" anchor="t" anchorCtr="0">
            <a:norm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516320" y="1483952"/>
            <a:ext cx="11134798" cy="4247998"/>
          </a:xfrm>
          <a:prstGeom prst="rect">
            <a:avLst/>
          </a:prstGeom>
        </p:spPr>
        <p:txBody>
          <a:bodyPr vert="horz" lIns="1080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3"/>
          </p:nvPr>
        </p:nvSpPr>
        <p:spPr>
          <a:xfrm>
            <a:off x="1780394" y="6152561"/>
            <a:ext cx="6829706" cy="360000"/>
          </a:xfrm>
          <a:prstGeom prst="rect">
            <a:avLst/>
          </a:prstGeom>
        </p:spPr>
        <p:txBody>
          <a:bodyPr vert="horz" lIns="0" tIns="0" rIns="0" bIns="0" rtlCol="0" anchor="b" anchorCtr="0"/>
          <a:lstStyle>
            <a:lvl1pPr algn="ctr">
              <a:defRPr sz="1200">
                <a:solidFill>
                  <a:srgbClr val="7F7F7F"/>
                </a:solidFill>
              </a:defRPr>
            </a:lvl1pPr>
          </a:lstStyle>
          <a:p>
            <a:r>
              <a:rPr lang="en-US"/>
              <a:t>NJ Maternity Leave Overview- Union</a:t>
            </a:r>
            <a:endParaRPr lang="en-US" dirty="0"/>
          </a:p>
        </p:txBody>
      </p:sp>
      <p:sp>
        <p:nvSpPr>
          <p:cNvPr id="6" name="Foliennummernplatzhalter 5"/>
          <p:cNvSpPr>
            <a:spLocks noGrp="1"/>
          </p:cNvSpPr>
          <p:nvPr>
            <p:ph type="sldNum" sz="quarter" idx="4"/>
          </p:nvPr>
        </p:nvSpPr>
        <p:spPr>
          <a:xfrm>
            <a:off x="516320" y="6152561"/>
            <a:ext cx="914426" cy="360000"/>
          </a:xfrm>
          <a:prstGeom prst="rect">
            <a:avLst/>
          </a:prstGeom>
        </p:spPr>
        <p:txBody>
          <a:bodyPr vert="horz" lIns="0" tIns="0" rIns="0" bIns="0" rtlCol="0" anchor="b" anchorCtr="0"/>
          <a:lstStyle>
            <a:lvl1pPr algn="l">
              <a:defRPr sz="1200">
                <a:solidFill>
                  <a:srgbClr val="7F7F7F"/>
                </a:solidFill>
              </a:defRPr>
            </a:lvl1pPr>
          </a:lstStyle>
          <a:p>
            <a:fld id="{75A4F164-3A46-4CEE-A25C-CA523D5E42F3}" type="slidenum">
              <a:rPr lang="en-US" smtClean="0"/>
              <a:pPr/>
              <a:t>‹#›</a:t>
            </a:fld>
            <a:endParaRPr lang="en-US" dirty="0"/>
          </a:p>
        </p:txBody>
      </p:sp>
      <p:sp>
        <p:nvSpPr>
          <p:cNvPr id="4"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82BCD04C-78BE-41AD-8E29-96EBF18CFE07}"/>
              </a:ext>
            </a:extLst>
          </p:cNvPr>
          <p:cNvSpPr txBox="1"/>
          <p:nvPr userDrawn="1"/>
        </p:nvSpPr>
        <p:spPr>
          <a:xfrm>
            <a:off x="5484890" y="6629836"/>
            <a:ext cx="1222219" cy="228163"/>
          </a:xfrm>
          <a:prstGeom prst="rect">
            <a:avLst/>
          </a:prstGeom>
          <a:noFill/>
        </p:spPr>
        <p:txBody>
          <a:bodyPr vert="horz" wrap="square" lIns="0" tIns="0" rIns="0" bIns="0" rtlCol="0" anchor="ctr" anchorCtr="1">
            <a:spAutoFit/>
          </a:bodyPr>
          <a:lstStyle/>
          <a:p>
            <a:pPr algn="ctr">
              <a:spcBef>
                <a:spcPts val="0"/>
              </a:spcBef>
              <a:spcAft>
                <a:spcPts val="0"/>
              </a:spcAft>
            </a:pPr>
            <a:r>
              <a:rPr lang="en-US" sz="80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53869788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6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hyperlink" Target="https://mbd.everywherepaycard.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6018F9C-5A2A-4985-9F26-5E7ABB29F5B1}"/>
              </a:ext>
            </a:extLst>
          </p:cNvPr>
          <p:cNvSpPr>
            <a:spLocks noGrp="1"/>
          </p:cNvSpPr>
          <p:nvPr>
            <p:ph type="title"/>
          </p:nvPr>
        </p:nvSpPr>
        <p:spPr>
          <a:xfrm>
            <a:off x="456820" y="281992"/>
            <a:ext cx="11278353" cy="660202"/>
          </a:xfrm>
        </p:spPr>
        <p:txBody>
          <a:bodyPr anchor="ctr"/>
          <a:lstStyle/>
          <a:p>
            <a:pPr algn="ctr"/>
            <a:r>
              <a:rPr lang="en-US" sz="4400" dirty="0"/>
              <a:t>CONGRATS, YOU’RE HAVING A BABY!</a:t>
            </a:r>
          </a:p>
        </p:txBody>
      </p:sp>
      <p:sp>
        <p:nvSpPr>
          <p:cNvPr id="8" name="Rectangle: Rounded Corners 7">
            <a:extLst>
              <a:ext uri="{FF2B5EF4-FFF2-40B4-BE49-F238E27FC236}">
                <a16:creationId xmlns:a16="http://schemas.microsoft.com/office/drawing/2014/main" id="{C2428530-717F-3D96-0617-0A9A6BEA980E}"/>
              </a:ext>
            </a:extLst>
          </p:cNvPr>
          <p:cNvSpPr/>
          <p:nvPr/>
        </p:nvSpPr>
        <p:spPr>
          <a:xfrm>
            <a:off x="2133930" y="866583"/>
            <a:ext cx="7924135" cy="660203"/>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Segoe UI" panose="020B0502040204020203" pitchFamily="34" charset="0"/>
                <a:cs typeface="Segoe UI" panose="020B0502040204020203" pitchFamily="34" charset="0"/>
              </a:rPr>
              <a:t>We are here to help new or expecting parents navigate parental leave and maximize your paid benefits when you welcome a new baby into your family.</a:t>
            </a:r>
          </a:p>
        </p:txBody>
      </p:sp>
      <p:sp>
        <p:nvSpPr>
          <p:cNvPr id="13" name="object 12">
            <a:extLst>
              <a:ext uri="{FF2B5EF4-FFF2-40B4-BE49-F238E27FC236}">
                <a16:creationId xmlns:a16="http://schemas.microsoft.com/office/drawing/2014/main" id="{7EDEE763-B2C9-DDBA-4077-F36C2FCF5541}"/>
              </a:ext>
            </a:extLst>
          </p:cNvPr>
          <p:cNvSpPr txBox="1"/>
          <p:nvPr/>
        </p:nvSpPr>
        <p:spPr>
          <a:xfrm>
            <a:off x="1221255" y="2159130"/>
            <a:ext cx="2446320" cy="3295774"/>
          </a:xfrm>
          <a:prstGeom prst="rect">
            <a:avLst/>
          </a:prstGeom>
          <a:solidFill>
            <a:schemeClr val="accent5"/>
          </a:solidFill>
        </p:spPr>
        <p:txBody>
          <a:bodyPr vert="horz" wrap="square" lIns="0" tIns="12700" rIns="0" bIns="0" rtlCol="0">
            <a:spAutoFit/>
          </a:bodyPr>
          <a:lstStyle/>
          <a:p>
            <a:pPr marL="17145" marR="0" lvl="0" indent="0" algn="ctr" defTabSz="914400" eaLnBrk="1" fontAlgn="auto" latinLnBrk="0" hangingPunct="1">
              <a:lnSpc>
                <a:spcPts val="1335"/>
              </a:lnSpc>
              <a:spcBef>
                <a:spcPts val="10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rPr>
              <a:t>BEFORE</a:t>
            </a:r>
            <a:r>
              <a:rPr kumimoji="0" sz="1600" b="1" i="0" u="none" strike="noStrike" kern="0" cap="none" spc="204" normalizeH="0" baseline="0" noProof="0" dirty="0">
                <a:ln>
                  <a:noFill/>
                </a:ln>
                <a:solidFill>
                  <a:sysClr val="windowText" lastClr="000000"/>
                </a:solidFill>
                <a:effectLst/>
                <a:uLnTx/>
                <a:uFillTx/>
                <a:latin typeface="+mj-lt"/>
                <a:cs typeface="Segoe UI" panose="020B0502040204020203" pitchFamily="34" charset="0"/>
              </a:rPr>
              <a:t> </a:t>
            </a:r>
            <a:r>
              <a:rPr kumimoji="0" lang="en-US"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rPr>
              <a:t>BABY IS BORN</a:t>
            </a:r>
            <a:endParaRPr kumimoji="0"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endParaRPr>
          </a:p>
          <a:p>
            <a:pPr marL="184150" marR="69215" lvl="0" indent="-171450" defTabSz="914400" eaLnBrk="1" fontAlgn="auto" latinLnBrk="0" hangingPunct="1">
              <a:lnSpc>
                <a:spcPts val="1080"/>
              </a:lnSpc>
              <a:spcBef>
                <a:spcPts val="465"/>
              </a:spcBef>
              <a:spcAft>
                <a:spcPts val="0"/>
              </a:spcAft>
              <a:buClrTx/>
              <a:buSzTx/>
              <a:buFont typeface="Wingdings" panose="05000000000000000000" pitchFamily="2" charset="2"/>
              <a:buChar char="q"/>
              <a:tabLst/>
              <a:defRPr/>
            </a:pPr>
            <a:r>
              <a:rPr lang="en-US" sz="1100" kern="0" dirty="0">
                <a:solidFill>
                  <a:sysClr val="windowText" lastClr="000000"/>
                </a:solidFill>
                <a:latin typeface="Segoe UI" panose="020B0502040204020203" pitchFamily="34" charset="0"/>
                <a:cs typeface="Segoe UI" panose="020B0502040204020203" pitchFamily="34" charset="0"/>
              </a:rPr>
              <a:t>Inform</a:t>
            </a:r>
            <a:r>
              <a:rPr kumimoji="0"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your</a:t>
            </a:r>
            <a:r>
              <a:rPr kumimoji="0" sz="1100" b="0" i="0" u="none" strike="noStrike" kern="0" cap="none" spc="-3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Supervisor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about</a:t>
            </a:r>
            <a:r>
              <a:rPr lang="en-US" sz="1100" kern="0" spc="-15" dirty="0">
                <a:solidFill>
                  <a:sysClr val="windowText" lastClr="000000"/>
                </a:solidFill>
                <a:latin typeface="Segoe UI" panose="020B0502040204020203" pitchFamily="34" charset="0"/>
                <a:cs typeface="Segoe UI" panose="020B0502040204020203" pitchFamily="34" charset="0"/>
              </a:rPr>
              <a:t> your upcoming</a:t>
            </a:r>
            <a:r>
              <a:rPr kumimoji="0" sz="1100" b="0" i="0" u="none" strike="noStrike" kern="0" cap="none" spc="-1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leave</a:t>
            </a:r>
            <a:r>
              <a:rPr kumimoji="0" lang="en-US"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of absence at least 30 days prior to leave start.</a:t>
            </a:r>
          </a:p>
          <a:p>
            <a:pPr marL="184150" marR="69215" lvl="0" indent="-171450" defTabSz="914400" eaLnBrk="1" fontAlgn="auto" latinLnBrk="0" hangingPunct="1">
              <a:lnSpc>
                <a:spcPts val="1080"/>
              </a:lnSpc>
              <a:spcBef>
                <a:spcPts val="465"/>
              </a:spcBef>
              <a:spcAft>
                <a:spcPts val="0"/>
              </a:spcAft>
              <a:buClrTx/>
              <a:buSzTx/>
              <a:buFont typeface="Wingdings" panose="05000000000000000000" pitchFamily="2" charset="2"/>
              <a:buChar char="q"/>
              <a:tabLst/>
              <a:defRPr/>
            </a:pPr>
            <a:r>
              <a:rPr lang="en-US" sz="1100" kern="0" dirty="0">
                <a:solidFill>
                  <a:sysClr val="windowText" lastClr="000000"/>
                </a:solidFill>
                <a:latin typeface="Segoe UI" panose="020B0502040204020203" pitchFamily="34" charset="0"/>
                <a:cs typeface="Segoe UI" panose="020B0502040204020203" pitchFamily="34" charset="0"/>
              </a:rPr>
              <a:t>Open your FMLA claim with The Hartford at least </a:t>
            </a:r>
            <a:r>
              <a:rPr lang="en-US" sz="1100" b="1" kern="0" dirty="0">
                <a:solidFill>
                  <a:sysClr val="windowText" lastClr="000000"/>
                </a:solidFill>
                <a:latin typeface="Segoe UI" panose="020B0502040204020203" pitchFamily="34" charset="0"/>
                <a:cs typeface="Segoe UI" panose="020B0502040204020203" pitchFamily="34" charset="0"/>
              </a:rPr>
              <a:t>30 days in advance of expected due date. You will also be required to open your NJ STAT (STD) with Renaissance.</a:t>
            </a:r>
          </a:p>
          <a:p>
            <a:pPr marL="184150" marR="69215" lvl="0" indent="-171450" defTabSz="914400" eaLnBrk="1" fontAlgn="auto" latinLnBrk="0" hangingPunct="1">
              <a:lnSpc>
                <a:spcPts val="1080"/>
              </a:lnSpc>
              <a:spcBef>
                <a:spcPts val="465"/>
              </a:spcBef>
              <a:spcAft>
                <a:spcPts val="0"/>
              </a:spcAft>
              <a:buClrTx/>
              <a:buSzTx/>
              <a:buFont typeface="Wingdings" panose="05000000000000000000" pitchFamily="2" charset="2"/>
              <a:buChar char="q"/>
              <a:tabLst/>
              <a:defRPr/>
            </a:pPr>
            <a:r>
              <a:rPr lang="en-US" sz="1100" b="1" kern="0" dirty="0">
                <a:solidFill>
                  <a:sysClr val="windowText" lastClr="000000"/>
                </a:solidFill>
                <a:latin typeface="Segoe UI" panose="020B0502040204020203" pitchFamily="34" charset="0"/>
                <a:cs typeface="Segoe UI" panose="020B0502040204020203" pitchFamily="34" charset="0"/>
              </a:rPr>
              <a:t> FMLA runs concurrently will NJ STAT &amp; NJPFL (if eligible)</a:t>
            </a:r>
          </a:p>
          <a:p>
            <a:pPr marL="184150" marR="69215" lvl="0" indent="-171450" defTabSz="914400" eaLnBrk="1" fontAlgn="auto" latinLnBrk="0" hangingPunct="1">
              <a:lnSpc>
                <a:spcPts val="1080"/>
              </a:lnSpc>
              <a:spcBef>
                <a:spcPts val="465"/>
              </a:spcBef>
              <a:spcAft>
                <a:spcPts val="0"/>
              </a:spcAft>
              <a:buClrTx/>
              <a:buSzTx/>
              <a:buFont typeface="Wingdings" panose="05000000000000000000" pitchFamily="2" charset="2"/>
              <a:buChar char="q"/>
              <a:tabLst/>
              <a:defRPr/>
            </a:pPr>
            <a:r>
              <a:rPr lang="en-US" sz="1100" kern="0" dirty="0">
                <a:solidFill>
                  <a:sysClr val="windowText" lastClr="000000"/>
                </a:solidFill>
                <a:latin typeface="Segoe UI" panose="020B0502040204020203" pitchFamily="34" charset="0"/>
                <a:cs typeface="Segoe UI" panose="020B0502040204020203" pitchFamily="34" charset="0"/>
              </a:rPr>
              <a:t>You will be contacted by a</a:t>
            </a: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lang="en-US" sz="1100" kern="0" dirty="0">
                <a:solidFill>
                  <a:sysClr val="windowText" lastClr="000000"/>
                </a:solidFill>
                <a:latin typeface="Segoe UI" panose="020B0502040204020203" pitchFamily="34" charset="0"/>
                <a:cs typeface="Segoe UI" panose="020B0502040204020203" pitchFamily="34" charset="0"/>
              </a:rPr>
              <a:t>L</a:t>
            </a: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eave Consultant once the claim is initiated.</a:t>
            </a:r>
          </a:p>
          <a:p>
            <a:pPr marL="1841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Both you and your provider will need to provide requested medical support to </a:t>
            </a:r>
            <a:r>
              <a:rPr kumimoji="0" lang="en-US" sz="1100" b="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The Hartford/Renaissance </a:t>
            </a:r>
            <a:r>
              <a:rPr kumimoji="0" lang="en-US" sz="1100" b="1"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within 15 days</a:t>
            </a: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of leave start date.</a:t>
            </a:r>
            <a:endParaRPr kumimoji="0" sz="1100" b="0" i="0" u="none" strike="noStrike" kern="0" cap="none" spc="0" normalizeH="0" baseline="0" noProof="0" dirty="0">
              <a:ln>
                <a:noFill/>
              </a:ln>
              <a:solidFill>
                <a:sysClr val="windowText" lastClr="000000"/>
              </a:solidFill>
              <a:effectLst/>
              <a:uLnTx/>
              <a:uFillTx/>
              <a:latin typeface="Century"/>
              <a:cs typeface="Century"/>
            </a:endParaRPr>
          </a:p>
        </p:txBody>
      </p:sp>
      <p:sp>
        <p:nvSpPr>
          <p:cNvPr id="15" name="object 16">
            <a:extLst>
              <a:ext uri="{FF2B5EF4-FFF2-40B4-BE49-F238E27FC236}">
                <a16:creationId xmlns:a16="http://schemas.microsoft.com/office/drawing/2014/main" id="{6A98C82C-DFBA-8625-8095-78B665DA2DA5}"/>
              </a:ext>
            </a:extLst>
          </p:cNvPr>
          <p:cNvSpPr txBox="1"/>
          <p:nvPr/>
        </p:nvSpPr>
        <p:spPr>
          <a:xfrm>
            <a:off x="4576921" y="2227097"/>
            <a:ext cx="3038146" cy="2173287"/>
          </a:xfrm>
          <a:prstGeom prst="rect">
            <a:avLst/>
          </a:prstGeom>
          <a:noFill/>
        </p:spPr>
        <p:txBody>
          <a:bodyPr vert="horz" wrap="square" lIns="0" tIns="12700" rIns="0" bIns="0" rtlCol="0">
            <a:spAutoFit/>
          </a:bodyPr>
          <a:lstStyle/>
          <a:p>
            <a:pPr marL="17780" marR="0" lvl="0" indent="0" algn="ctr" defTabSz="914400" eaLnBrk="1" fontAlgn="auto" latinLnBrk="0" hangingPunct="1">
              <a:lnSpc>
                <a:spcPts val="1335"/>
              </a:lnSpc>
              <a:spcBef>
                <a:spcPts val="10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rPr>
              <a:t>AFTER BABY IS BORN</a:t>
            </a:r>
            <a:endParaRPr kumimoji="0"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endParaRPr>
          </a:p>
          <a:p>
            <a:pPr marL="184150" marR="5080" lvl="0" indent="-171450" defTabSz="914400" eaLnBrk="1" fontAlgn="auto" latinLnBrk="0" hangingPunct="1">
              <a:lnSpc>
                <a:spcPct val="90300"/>
              </a:lnSpc>
              <a:spcBef>
                <a:spcPts val="445"/>
              </a:spcBef>
              <a:spcAft>
                <a:spcPts val="0"/>
              </a:spcAft>
              <a:buClrTx/>
              <a:buSzTx/>
              <a:buFont typeface="Wingdings" panose="05000000000000000000" pitchFamily="2" charset="2"/>
              <a:buChar char="q"/>
              <a:tabLst/>
              <a:defRPr/>
            </a:pP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Stay</a:t>
            </a:r>
            <a:r>
              <a:rPr kumimoji="0" sz="1100" b="0" i="0" u="none" strike="noStrike" kern="0" cap="none" spc="-1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in</a:t>
            </a:r>
            <a:r>
              <a:rPr kumimoji="0" sz="1100" b="0" i="0" u="none" strike="noStrike" kern="0" cap="none" spc="-3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contact</a:t>
            </a:r>
            <a:r>
              <a:rPr kumimoji="0" sz="1100" b="0" i="0" u="none" strike="noStrike" kern="0" cap="none" spc="-2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with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your</a:t>
            </a:r>
            <a:r>
              <a:rPr kumimoji="0" sz="1100" b="0" i="0" u="none" strike="noStrike" kern="0" cap="none" spc="-5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Supervisor</a:t>
            </a:r>
            <a:r>
              <a:rPr kumimoji="0" sz="1100" b="0" i="0" u="none" strike="noStrike" kern="0" cap="none" spc="-3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2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and </a:t>
            </a: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Leave </a:t>
            </a:r>
            <a:r>
              <a:rPr kumimoji="0"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Consultant</a:t>
            </a:r>
            <a:r>
              <a:rPr kumimoji="0" lang="en-US"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and respond timely to requests throughout the</a:t>
            </a:r>
            <a:r>
              <a:rPr lang="en-US" sz="1100" kern="0" spc="-10" dirty="0">
                <a:solidFill>
                  <a:sysClr val="windowText" lastClr="000000"/>
                </a:solidFill>
                <a:latin typeface="Segoe UI" panose="020B0502040204020203" pitchFamily="34" charset="0"/>
                <a:cs typeface="Segoe UI" panose="020B0502040204020203" pitchFamily="34" charset="0"/>
              </a:rPr>
              <a:t> entire leave process</a:t>
            </a:r>
            <a:r>
              <a:rPr kumimoji="0"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a:t>
            </a:r>
            <a:r>
              <a:rPr kumimoji="0" lang="en-US"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Please notify The </a:t>
            </a:r>
            <a:r>
              <a:rPr lang="en-US" sz="1100" kern="0" spc="-10" dirty="0">
                <a:solidFill>
                  <a:sysClr val="windowText" lastClr="000000"/>
                </a:solidFill>
                <a:latin typeface="Segoe UI" panose="020B0502040204020203" pitchFamily="34" charset="0"/>
                <a:cs typeface="Segoe UI" panose="020B0502040204020203" pitchFamily="34" charset="0"/>
              </a:rPr>
              <a:t>Hartford, Renaissance &amp; your</a:t>
            </a:r>
            <a:r>
              <a:rPr kumimoji="0" lang="en-US"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Leave Consultant within 5 days of child being born.</a:t>
            </a:r>
            <a:endPar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a:p>
            <a:pPr marL="184150" marR="20955" lvl="0" indent="-171450" defTabSz="914400" eaLnBrk="1" fontAlgn="auto" latinLnBrk="0" hangingPunct="1">
              <a:lnSpc>
                <a:spcPct val="90500"/>
              </a:lnSpc>
              <a:spcBef>
                <a:spcPts val="415"/>
              </a:spcBef>
              <a:spcAft>
                <a:spcPts val="0"/>
              </a:spcAft>
              <a:buClrTx/>
              <a:buSzTx/>
              <a:buFont typeface="Wingdings" panose="05000000000000000000" pitchFamily="2" charset="2"/>
              <a:buChar char="q"/>
              <a:tabLst/>
              <a:defRPr/>
            </a:pP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Provide</a:t>
            </a:r>
            <a:r>
              <a:rPr kumimoji="0" sz="1100" b="0" i="0" u="none" strike="noStrike" kern="0" cap="none" spc="-3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lang="en-US" sz="1100" kern="0" spc="-35" dirty="0">
                <a:solidFill>
                  <a:sysClr val="windowText" lastClr="000000"/>
                </a:solidFill>
                <a:latin typeface="Segoe UI" panose="020B0502040204020203" pitchFamily="34" charset="0"/>
                <a:cs typeface="Segoe UI" panose="020B0502040204020203" pitchFamily="34" charset="0"/>
              </a:rPr>
              <a:t>any additional </a:t>
            </a:r>
            <a:r>
              <a:rPr kumimoji="0"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information </a:t>
            </a:r>
            <a:r>
              <a:rPr lang="en-US" sz="1100" kern="0" dirty="0">
                <a:solidFill>
                  <a:sysClr val="windowText" lastClr="000000"/>
                </a:solidFill>
                <a:latin typeface="Segoe UI" panose="020B0502040204020203" pitchFamily="34" charset="0"/>
                <a:cs typeface="Segoe UI" panose="020B0502040204020203" pitchFamily="34" charset="0"/>
              </a:rPr>
              <a:t>requested by</a:t>
            </a:r>
            <a:r>
              <a:rPr kumimoji="0" sz="1100" b="0" i="0" u="none" strike="noStrike" kern="0" cap="none" spc="-2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lang="en-US" sz="1100" b="0" u="none" strike="noStrike" kern="0" cap="none" spc="-2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The </a:t>
            </a:r>
            <a:r>
              <a:rPr kumimoji="0" lang="en-US" sz="1100" b="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Hartford</a:t>
            </a:r>
            <a:r>
              <a:rPr kumimoji="0" sz="1100" b="0" u="none" strike="noStrike" kern="0" cap="none" spc="-1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lang="en-US" sz="1100" b="0" u="none" strike="noStrike" kern="0" cap="none" spc="-1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&amp; Renaissance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timely</a:t>
            </a:r>
            <a:r>
              <a:rPr kumimoji="0" sz="1100" b="0" i="0" u="none" strike="noStrike" kern="0" cap="none" spc="-2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2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to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continue</a:t>
            </a:r>
            <a:r>
              <a:rPr kumimoji="0" sz="1100" b="0" i="0" u="none" strike="noStrike" kern="0" cap="none" spc="-3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the</a:t>
            </a:r>
            <a:r>
              <a:rPr kumimoji="0" sz="1100" b="0" i="0" u="none" strike="noStrike" kern="0" cap="none" spc="-3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claim.</a:t>
            </a:r>
            <a:endParaRPr kumimoji="0" lang="en-US"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a:p>
            <a:pPr marL="184150" marR="20955" indent="-171450" fontAlgn="auto">
              <a:lnSpc>
                <a:spcPct val="90500"/>
              </a:lnSpc>
              <a:spcBef>
                <a:spcPts val="415"/>
              </a:spcBef>
              <a:spcAft>
                <a:spcPts val="0"/>
              </a:spcAft>
              <a:buFont typeface="Wingdings" panose="05000000000000000000" pitchFamily="2" charset="2"/>
              <a:buChar char="q"/>
            </a:pP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5 days before New Jersey Stat (STD) ends, </a:t>
            </a:r>
            <a:r>
              <a:rPr lang="en-US" sz="1100" kern="0" dirty="0">
                <a:solidFill>
                  <a:sysClr val="windowText" lastClr="000000"/>
                </a:solidFill>
                <a:latin typeface="Segoe UI" panose="020B0502040204020203" pitchFamily="34" charset="0"/>
                <a:cs typeface="Segoe UI" panose="020B0502040204020203" pitchFamily="34" charset="0"/>
              </a:rPr>
              <a:t>your</a:t>
            </a: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Leave Consultant will contact you regarding NJ Paid Family Leave (NJPFL)</a:t>
            </a:r>
            <a:r>
              <a:rPr kumimoji="0" lang="en-US" sz="1100" b="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You may be approved for up to 12 weeks.</a:t>
            </a:r>
            <a:endParaRPr kumimoji="0" lang="en-US" sz="800" b="0" i="0" u="none" strike="noStrike" kern="0" cap="none" spc="0" normalizeH="0" baseline="0" noProof="0" dirty="0">
              <a:ln>
                <a:noFill/>
              </a:ln>
              <a:solidFill>
                <a:sysClr val="windowText" lastClr="000000"/>
              </a:solidFill>
              <a:effectLst/>
              <a:highlight>
                <a:srgbClr val="00FFFF"/>
              </a:highlight>
              <a:uLnTx/>
              <a:uFillTx/>
              <a:latin typeface="Segoe UI" panose="020B0502040204020203" pitchFamily="34" charset="0"/>
              <a:cs typeface="Segoe UI" panose="020B0502040204020203" pitchFamily="34" charset="0"/>
            </a:endParaRPr>
          </a:p>
        </p:txBody>
      </p:sp>
      <p:sp>
        <p:nvSpPr>
          <p:cNvPr id="17" name="object 23">
            <a:extLst>
              <a:ext uri="{FF2B5EF4-FFF2-40B4-BE49-F238E27FC236}">
                <a16:creationId xmlns:a16="http://schemas.microsoft.com/office/drawing/2014/main" id="{231180D8-93CE-4DA6-7EF4-983BE80E5123}"/>
              </a:ext>
            </a:extLst>
          </p:cNvPr>
          <p:cNvSpPr txBox="1"/>
          <p:nvPr/>
        </p:nvSpPr>
        <p:spPr>
          <a:xfrm>
            <a:off x="8524413" y="2239521"/>
            <a:ext cx="2351694" cy="1515287"/>
          </a:xfrm>
          <a:prstGeom prst="rect">
            <a:avLst/>
          </a:prstGeom>
          <a:solidFill>
            <a:schemeClr val="accent5"/>
          </a:solidFill>
        </p:spPr>
        <p:txBody>
          <a:bodyPr vert="horz" wrap="square" lIns="0" tIns="12700" rIns="0" bIns="0" rtlCol="0">
            <a:spAutoFit/>
          </a:bodyPr>
          <a:lstStyle/>
          <a:p>
            <a:pPr marL="17780" marR="0" lvl="0" indent="0" algn="ctr" defTabSz="914400" eaLnBrk="1" fontAlgn="auto" latinLnBrk="0" hangingPunct="1">
              <a:lnSpc>
                <a:spcPts val="1335"/>
              </a:lnSpc>
              <a:spcBef>
                <a:spcPts val="10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rPr>
              <a:t>BEFORE</a:t>
            </a:r>
            <a:r>
              <a:rPr kumimoji="0" sz="1600" b="1" i="0" u="none" strike="noStrike" kern="0" cap="none" spc="265" normalizeH="0" baseline="0" noProof="0" dirty="0">
                <a:ln>
                  <a:noFill/>
                </a:ln>
                <a:solidFill>
                  <a:sysClr val="windowText" lastClr="000000"/>
                </a:solidFill>
                <a:effectLst/>
                <a:uLnTx/>
                <a:uFillTx/>
                <a:latin typeface="+mj-lt"/>
                <a:cs typeface="Segoe UI" panose="020B0502040204020203" pitchFamily="34" charset="0"/>
              </a:rPr>
              <a:t> </a:t>
            </a:r>
            <a:r>
              <a:rPr kumimoji="0" sz="1600" b="1" i="0" u="none" strike="noStrike" kern="0" cap="none" spc="-25" normalizeH="0" baseline="0" noProof="0" dirty="0">
                <a:ln>
                  <a:noFill/>
                </a:ln>
                <a:solidFill>
                  <a:sysClr val="windowText" lastClr="000000"/>
                </a:solidFill>
                <a:effectLst/>
                <a:uLnTx/>
                <a:uFillTx/>
                <a:latin typeface="+mj-lt"/>
                <a:cs typeface="Segoe UI" panose="020B0502040204020203" pitchFamily="34" charset="0"/>
              </a:rPr>
              <a:t>YOU</a:t>
            </a:r>
            <a:endParaRPr kumimoji="0"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endParaRPr>
          </a:p>
          <a:p>
            <a:pPr marL="17780" marR="0" lvl="0" indent="0" algn="ctr" defTabSz="914400" eaLnBrk="1" fontAlgn="auto" latinLnBrk="0" hangingPunct="1">
              <a:lnSpc>
                <a:spcPts val="1335"/>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rPr>
              <a:t>RETURN TO WORK</a:t>
            </a:r>
            <a:endParaRPr kumimoji="0" sz="1600" b="1" i="0" u="none" strike="noStrike" kern="0" cap="none" spc="0" normalizeH="0" baseline="0" noProof="0" dirty="0">
              <a:ln>
                <a:noFill/>
              </a:ln>
              <a:solidFill>
                <a:sysClr val="windowText" lastClr="000000"/>
              </a:solidFill>
              <a:effectLst/>
              <a:uLnTx/>
              <a:uFillTx/>
              <a:latin typeface="+mj-lt"/>
              <a:cs typeface="Segoe UI" panose="020B0502040204020203" pitchFamily="34" charset="0"/>
            </a:endParaRPr>
          </a:p>
          <a:p>
            <a:pPr marL="184150" marR="5715" lvl="0" indent="-171450" defTabSz="914400" eaLnBrk="1" fontAlgn="auto" latinLnBrk="0" hangingPunct="1">
              <a:lnSpc>
                <a:spcPct val="90300"/>
              </a:lnSpc>
              <a:spcBef>
                <a:spcPts val="420"/>
              </a:spcBef>
              <a:spcAft>
                <a:spcPts val="0"/>
              </a:spcAft>
              <a:buClrTx/>
              <a:buSzTx/>
              <a:buFont typeface="Wingdings" panose="05000000000000000000" pitchFamily="2" charset="2"/>
              <a:buChar char="q"/>
              <a:tabLst/>
              <a:defRPr/>
            </a:pP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Provide release form from your medical provider to your supervisor and Leave Consultant.</a:t>
            </a:r>
            <a:endParaRPr lang="en-US" sz="1100" kern="0" dirty="0">
              <a:solidFill>
                <a:sysClr val="windowText" lastClr="000000"/>
              </a:solidFill>
              <a:highlight>
                <a:srgbClr val="00FFFF"/>
              </a:highlight>
              <a:latin typeface="Segoe UI" panose="020B0502040204020203" pitchFamily="34" charset="0"/>
              <a:cs typeface="Segoe UI" panose="020B0502040204020203" pitchFamily="34" charset="0"/>
            </a:endParaRPr>
          </a:p>
          <a:p>
            <a:pPr marL="184150" marR="5715" lvl="0" indent="-171450" defTabSz="914400" eaLnBrk="1" fontAlgn="auto" latinLnBrk="0" hangingPunct="1">
              <a:lnSpc>
                <a:spcPct val="90300"/>
              </a:lnSpc>
              <a:spcBef>
                <a:spcPts val="420"/>
              </a:spcBef>
              <a:spcAft>
                <a:spcPts val="0"/>
              </a:spcAft>
              <a:buClrTx/>
              <a:buSzTx/>
              <a:buFont typeface="Wingdings" panose="05000000000000000000" pitchFamily="2" charset="2"/>
              <a:buChar char="q"/>
              <a:tabLst/>
              <a:defRPr/>
            </a:pP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Contact</a:t>
            </a:r>
            <a:r>
              <a:rPr kumimoji="0" sz="1100" b="0" i="0" u="none" strike="noStrike" kern="0" cap="none" spc="-4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2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you</a:t>
            </a:r>
            <a:r>
              <a:rPr kumimoji="0" lang="en-US" sz="1100" b="0" i="0" u="none" strike="noStrike" kern="0" cap="none" spc="-2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r </a:t>
            </a:r>
            <a:r>
              <a:rPr lang="en-US" sz="1100" kern="0" dirty="0">
                <a:solidFill>
                  <a:sysClr val="windowText" lastClr="000000"/>
                </a:solidFill>
                <a:latin typeface="Segoe UI" panose="020B0502040204020203" pitchFamily="34" charset="0"/>
                <a:cs typeface="Segoe UI" panose="020B0502040204020203" pitchFamily="34" charset="0"/>
              </a:rPr>
              <a:t>S</a:t>
            </a:r>
            <a:r>
              <a:rPr kumimoji="0" lang="en-US" sz="1100" b="0" i="0" u="none" strike="noStrike" kern="0" cap="none" spc="0" normalizeH="0" baseline="0" noProof="0" dirty="0" err="1">
                <a:ln>
                  <a:noFill/>
                </a:ln>
                <a:solidFill>
                  <a:sysClr val="windowText" lastClr="000000"/>
                </a:solidFill>
                <a:effectLst/>
                <a:uLnTx/>
                <a:uFillTx/>
                <a:latin typeface="Segoe UI" panose="020B0502040204020203" pitchFamily="34" charset="0"/>
                <a:cs typeface="Segoe UI" panose="020B0502040204020203" pitchFamily="34" charset="0"/>
              </a:rPr>
              <a:t>upervisor</a:t>
            </a:r>
            <a:r>
              <a:rPr kumimoji="0" sz="1100" b="0" i="0" u="none" strike="noStrike" kern="0" cap="none" spc="-4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lang="en-US" sz="1100" b="0" i="0" u="none" strike="noStrike" kern="0" cap="none" spc="-4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and </a:t>
            </a:r>
            <a:r>
              <a:rPr lang="en-US" sz="1100" kern="0" spc="-45" dirty="0">
                <a:solidFill>
                  <a:sysClr val="windowText" lastClr="000000"/>
                </a:solidFill>
                <a:latin typeface="Segoe UI" panose="020B0502040204020203" pitchFamily="34" charset="0"/>
                <a:cs typeface="Segoe UI" panose="020B0502040204020203" pitchFamily="34" charset="0"/>
              </a:rPr>
              <a:t>Leave Consultant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to</a:t>
            </a:r>
            <a:r>
              <a:rPr kumimoji="0" sz="1100" b="0" i="0" u="none" strike="noStrike" kern="0" cap="none" spc="-25"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1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confirm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your</a:t>
            </a:r>
            <a:r>
              <a:rPr kumimoji="0" sz="1100" b="0" i="0" u="none" strike="noStrike" kern="0" cap="none" spc="-4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return-to-work</a:t>
            </a:r>
            <a:r>
              <a:rPr kumimoji="0" sz="1100" b="0" i="0" u="none" strike="noStrike" kern="0" cap="none" spc="-2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a:t>
            </a:r>
            <a:r>
              <a:rPr kumimoji="0"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date</a:t>
            </a:r>
            <a:r>
              <a:rPr kumimoji="0" lang="en-US"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so you can be put back on regular schedule.</a:t>
            </a:r>
            <a:endParaRPr kumimoji="0" sz="1100" b="0" i="0" u="none" strike="noStrike" kern="0" cap="none" spc="0" normalizeH="0" baseline="0" noProof="0" dirty="0">
              <a:ln>
                <a:noFill/>
              </a:ln>
              <a:solidFill>
                <a:sysClr val="windowText" lastClr="000000"/>
              </a:solidFill>
              <a:effectLst/>
              <a:highlight>
                <a:srgbClr val="00FFFF"/>
              </a:highlight>
              <a:uLnTx/>
              <a:uFillTx/>
              <a:latin typeface="Segoe UI" panose="020B0502040204020203" pitchFamily="34" charset="0"/>
              <a:cs typeface="Segoe UI" panose="020B0502040204020203" pitchFamily="34" charset="0"/>
            </a:endParaRPr>
          </a:p>
        </p:txBody>
      </p:sp>
      <p:sp>
        <p:nvSpPr>
          <p:cNvPr id="21" name="Title 15">
            <a:extLst>
              <a:ext uri="{FF2B5EF4-FFF2-40B4-BE49-F238E27FC236}">
                <a16:creationId xmlns:a16="http://schemas.microsoft.com/office/drawing/2014/main" id="{B05A52AE-1398-F033-1D27-14FE627CD108}"/>
              </a:ext>
            </a:extLst>
          </p:cNvPr>
          <p:cNvSpPr txBox="1">
            <a:spLocks/>
          </p:cNvSpPr>
          <p:nvPr/>
        </p:nvSpPr>
        <p:spPr>
          <a:xfrm>
            <a:off x="1976834" y="1802297"/>
            <a:ext cx="911559" cy="368527"/>
          </a:xfrm>
          <a:prstGeom prst="rect">
            <a:avLst/>
          </a:prstGeom>
        </p:spPr>
        <p:txBody>
          <a:bodyPr lIns="0" tIns="0" rIns="0" bIns="0" anchor="ctr"/>
          <a:lstStyle>
            <a:lvl1pPr algn="l" defTabSz="914400" rtl="0" eaLnBrk="1" latinLnBrk="0" hangingPunct="1">
              <a:lnSpc>
                <a:spcPts val="2400"/>
              </a:lnSpc>
              <a:spcBef>
                <a:spcPts val="2000"/>
              </a:spcBef>
              <a:buNone/>
              <a:defRPr sz="2400" b="1" kern="1200">
                <a:solidFill>
                  <a:schemeClr val="accent2"/>
                </a:solidFill>
                <a:latin typeface="+mj-lt"/>
                <a:ea typeface="+mj-ea"/>
                <a:cs typeface="+mj-cs"/>
              </a:defRPr>
            </a:lvl1pPr>
          </a:lstStyle>
          <a:p>
            <a:pPr algn="ctr"/>
            <a:r>
              <a:rPr lang="en-US" sz="2500" dirty="0"/>
              <a:t>STEP 1:</a:t>
            </a:r>
          </a:p>
        </p:txBody>
      </p:sp>
      <p:sp>
        <p:nvSpPr>
          <p:cNvPr id="22" name="Title 15">
            <a:extLst>
              <a:ext uri="{FF2B5EF4-FFF2-40B4-BE49-F238E27FC236}">
                <a16:creationId xmlns:a16="http://schemas.microsoft.com/office/drawing/2014/main" id="{812919E1-EB0C-F4D5-FBFB-9027B4AC5C8B}"/>
              </a:ext>
            </a:extLst>
          </p:cNvPr>
          <p:cNvSpPr txBox="1">
            <a:spLocks/>
          </p:cNvSpPr>
          <p:nvPr/>
        </p:nvSpPr>
        <p:spPr>
          <a:xfrm>
            <a:off x="5640216" y="1829104"/>
            <a:ext cx="911559" cy="368527"/>
          </a:xfrm>
          <a:prstGeom prst="rect">
            <a:avLst/>
          </a:prstGeom>
        </p:spPr>
        <p:txBody>
          <a:bodyPr lIns="0" tIns="0" rIns="0" bIns="0" anchor="ctr"/>
          <a:lstStyle>
            <a:lvl1pPr algn="l" defTabSz="914400" rtl="0" eaLnBrk="1" latinLnBrk="0" hangingPunct="1">
              <a:lnSpc>
                <a:spcPts val="2400"/>
              </a:lnSpc>
              <a:spcBef>
                <a:spcPts val="2000"/>
              </a:spcBef>
              <a:buNone/>
              <a:defRPr sz="2400" b="1" kern="1200">
                <a:solidFill>
                  <a:schemeClr val="accent2"/>
                </a:solidFill>
                <a:latin typeface="+mj-lt"/>
                <a:ea typeface="+mj-ea"/>
                <a:cs typeface="+mj-cs"/>
              </a:defRPr>
            </a:lvl1pPr>
          </a:lstStyle>
          <a:p>
            <a:pPr algn="ctr"/>
            <a:r>
              <a:rPr lang="en-US" sz="2500" dirty="0"/>
              <a:t>STEP 2:</a:t>
            </a:r>
          </a:p>
        </p:txBody>
      </p:sp>
      <p:sp>
        <p:nvSpPr>
          <p:cNvPr id="23" name="Title 15">
            <a:extLst>
              <a:ext uri="{FF2B5EF4-FFF2-40B4-BE49-F238E27FC236}">
                <a16:creationId xmlns:a16="http://schemas.microsoft.com/office/drawing/2014/main" id="{E163DE59-C315-1755-A90B-7798AE435723}"/>
              </a:ext>
            </a:extLst>
          </p:cNvPr>
          <p:cNvSpPr txBox="1">
            <a:spLocks/>
          </p:cNvSpPr>
          <p:nvPr/>
        </p:nvSpPr>
        <p:spPr>
          <a:xfrm>
            <a:off x="9244480" y="1868301"/>
            <a:ext cx="911559" cy="368527"/>
          </a:xfrm>
          <a:prstGeom prst="rect">
            <a:avLst/>
          </a:prstGeom>
        </p:spPr>
        <p:txBody>
          <a:bodyPr lIns="0" tIns="0" rIns="0" bIns="0" anchor="ctr"/>
          <a:lstStyle>
            <a:lvl1pPr algn="l" defTabSz="914400" rtl="0" eaLnBrk="1" latinLnBrk="0" hangingPunct="1">
              <a:lnSpc>
                <a:spcPts val="2400"/>
              </a:lnSpc>
              <a:spcBef>
                <a:spcPts val="2000"/>
              </a:spcBef>
              <a:buNone/>
              <a:defRPr sz="2400" b="1" kern="1200">
                <a:solidFill>
                  <a:schemeClr val="accent2"/>
                </a:solidFill>
                <a:latin typeface="+mj-lt"/>
                <a:ea typeface="+mj-ea"/>
                <a:cs typeface="+mj-cs"/>
              </a:defRPr>
            </a:lvl1pPr>
          </a:lstStyle>
          <a:p>
            <a:pPr algn="ctr"/>
            <a:r>
              <a:rPr lang="en-US" sz="2500" dirty="0"/>
              <a:t>STEP 3:</a:t>
            </a:r>
          </a:p>
        </p:txBody>
      </p:sp>
      <p:pic>
        <p:nvPicPr>
          <p:cNvPr id="27" name="Picture 26" descr="A logo with a deer head&#10;&#10;Description automatically generated">
            <a:extLst>
              <a:ext uri="{FF2B5EF4-FFF2-40B4-BE49-F238E27FC236}">
                <a16:creationId xmlns:a16="http://schemas.microsoft.com/office/drawing/2014/main" id="{1526CD6A-CC08-1D72-A605-15E32205E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8881" y="4179521"/>
            <a:ext cx="1588206" cy="746457"/>
          </a:xfrm>
          <a:prstGeom prst="rect">
            <a:avLst/>
          </a:prstGeom>
        </p:spPr>
      </p:pic>
      <p:sp>
        <p:nvSpPr>
          <p:cNvPr id="29" name="Rectangle: Rounded Corners 28">
            <a:extLst>
              <a:ext uri="{FF2B5EF4-FFF2-40B4-BE49-F238E27FC236}">
                <a16:creationId xmlns:a16="http://schemas.microsoft.com/office/drawing/2014/main" id="{A927A07C-0A67-FFCE-BF97-0BB9299F41AA}"/>
              </a:ext>
            </a:extLst>
          </p:cNvPr>
          <p:cNvSpPr/>
          <p:nvPr/>
        </p:nvSpPr>
        <p:spPr>
          <a:xfrm>
            <a:off x="8065531" y="4963422"/>
            <a:ext cx="1794906" cy="746457"/>
          </a:xfrm>
          <a:prstGeom prst="round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100" dirty="0">
                <a:latin typeface="Segoe UI" panose="020B0502040204020203" pitchFamily="34" charset="0"/>
                <a:cs typeface="Segoe UI" panose="020B0502040204020203" pitchFamily="34" charset="0"/>
              </a:rPr>
              <a:t>The Hartford</a:t>
            </a:r>
          </a:p>
          <a:p>
            <a:pPr algn="ctr"/>
            <a:r>
              <a:rPr lang="en-US" sz="1100" dirty="0">
                <a:latin typeface="Segoe UI" panose="020B0502040204020203" pitchFamily="34" charset="0"/>
                <a:cs typeface="Segoe UI" panose="020B0502040204020203" pitchFamily="34" charset="0"/>
              </a:rPr>
              <a:t>1-800-624-4329</a:t>
            </a:r>
          </a:p>
          <a:p>
            <a:pPr algn="ctr"/>
            <a:r>
              <a:rPr lang="en-US" sz="1100" dirty="0">
                <a:latin typeface="Segoe UI" panose="020B0502040204020203" pitchFamily="34" charset="0"/>
                <a:cs typeface="Segoe UI" panose="020B0502040204020203" pitchFamily="34" charset="0"/>
              </a:rPr>
              <a:t>www.thehartford.com</a:t>
            </a:r>
          </a:p>
        </p:txBody>
      </p:sp>
      <p:sp>
        <p:nvSpPr>
          <p:cNvPr id="30" name="Rectangle: Rounded Corners 29">
            <a:extLst>
              <a:ext uri="{FF2B5EF4-FFF2-40B4-BE49-F238E27FC236}">
                <a16:creationId xmlns:a16="http://schemas.microsoft.com/office/drawing/2014/main" id="{7FBF6572-47FA-8582-7615-E98805C56858}"/>
              </a:ext>
            </a:extLst>
          </p:cNvPr>
          <p:cNvSpPr/>
          <p:nvPr/>
        </p:nvSpPr>
        <p:spPr>
          <a:xfrm>
            <a:off x="4155567" y="4552750"/>
            <a:ext cx="3880865" cy="14306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12700" marR="20955" algn="ctr" fontAlgn="auto">
              <a:lnSpc>
                <a:spcPct val="90500"/>
              </a:lnSpc>
              <a:spcBef>
                <a:spcPts val="415"/>
              </a:spcBef>
              <a:spcAft>
                <a:spcPts val="0"/>
              </a:spcAft>
            </a:pPr>
            <a:endParaRPr lang="en-US" sz="1200" b="1" kern="0" dirty="0">
              <a:solidFill>
                <a:sysClr val="windowText" lastClr="000000"/>
              </a:solidFill>
              <a:latin typeface="Segoe UI" panose="020B0502040204020203" pitchFamily="34" charset="0"/>
              <a:cs typeface="Segoe UI" panose="020B0502040204020203" pitchFamily="34" charset="0"/>
            </a:endParaRPr>
          </a:p>
          <a:p>
            <a:pPr marL="12700" marR="20955" fontAlgn="auto">
              <a:lnSpc>
                <a:spcPct val="90500"/>
              </a:lnSpc>
              <a:spcBef>
                <a:spcPts val="415"/>
              </a:spcBef>
              <a:spcAft>
                <a:spcPts val="0"/>
              </a:spcAft>
            </a:pPr>
            <a:r>
              <a:rPr lang="en-US" sz="1400" kern="0" dirty="0">
                <a:solidFill>
                  <a:sysClr val="windowText" lastClr="000000"/>
                </a:solidFill>
                <a:latin typeface="+mj-lt"/>
                <a:cs typeface="Segoe UI" panose="020B0502040204020203" pitchFamily="34" charset="0"/>
              </a:rPr>
              <a:t>ADDING BABY TO BENEFITS</a:t>
            </a:r>
            <a:r>
              <a:rPr lang="en-US" sz="1000" kern="0" dirty="0">
                <a:solidFill>
                  <a:sysClr val="windowText" lastClr="000000"/>
                </a:solidFill>
                <a:latin typeface="Segoe UI" panose="020B0502040204020203" pitchFamily="34" charset="0"/>
                <a:cs typeface="Segoe UI" panose="020B0502040204020203" pitchFamily="34" charset="0"/>
              </a:rPr>
              <a:t>: </a:t>
            </a:r>
          </a:p>
          <a:p>
            <a:pPr marL="12700" marR="20955" fontAlgn="auto">
              <a:lnSpc>
                <a:spcPct val="90500"/>
              </a:lnSpc>
              <a:spcBef>
                <a:spcPts val="415"/>
              </a:spcBef>
              <a:spcAft>
                <a:spcPts val="0"/>
              </a:spcAft>
            </a:pPr>
            <a:r>
              <a:rPr lang="en-US" sz="1000" kern="0" dirty="0">
                <a:solidFill>
                  <a:sysClr val="windowText" lastClr="000000"/>
                </a:solidFill>
                <a:latin typeface="Segoe UI" panose="020B0502040204020203" pitchFamily="34" charset="0"/>
                <a:cs typeface="Segoe UI" panose="020B0502040204020203" pitchFamily="34" charset="0"/>
              </a:rPr>
              <a:t>To add your baby onto Liberty Coke benefits, you </a:t>
            </a:r>
            <a:r>
              <a:rPr lang="en-US" sz="1000" b="1" kern="0" dirty="0">
                <a:solidFill>
                  <a:sysClr val="windowText" lastClr="000000"/>
                </a:solidFill>
                <a:latin typeface="Segoe UI" panose="020B0502040204020203" pitchFamily="34" charset="0"/>
                <a:cs typeface="Segoe UI" panose="020B0502040204020203" pitchFamily="34" charset="0"/>
              </a:rPr>
              <a:t>MUST</a:t>
            </a:r>
            <a:r>
              <a:rPr lang="en-US" sz="1000" kern="0" dirty="0">
                <a:solidFill>
                  <a:sysClr val="windowText" lastClr="000000"/>
                </a:solidFill>
                <a:latin typeface="Segoe UI" panose="020B0502040204020203" pitchFamily="34" charset="0"/>
                <a:cs typeface="Segoe UI" panose="020B0502040204020203" pitchFamily="34" charset="0"/>
              </a:rPr>
              <a:t> </a:t>
            </a:r>
            <a:r>
              <a:rPr lang="en-US" sz="1000" b="1" kern="0" dirty="0">
                <a:solidFill>
                  <a:sysClr val="windowText" lastClr="000000"/>
                </a:solidFill>
                <a:latin typeface="Segoe UI" panose="020B0502040204020203" pitchFamily="34" charset="0"/>
                <a:cs typeface="Segoe UI" panose="020B0502040204020203" pitchFamily="34" charset="0"/>
              </a:rPr>
              <a:t>submit a life event </a:t>
            </a:r>
            <a:r>
              <a:rPr lang="en-US" sz="1000" kern="0" dirty="0">
                <a:solidFill>
                  <a:sysClr val="windowText" lastClr="000000"/>
                </a:solidFill>
                <a:latin typeface="Segoe UI" panose="020B0502040204020203" pitchFamily="34" charset="0"/>
                <a:cs typeface="Segoe UI" panose="020B0502040204020203" pitchFamily="34" charset="0"/>
              </a:rPr>
              <a:t>with the Liberty Benefits Center </a:t>
            </a:r>
            <a:r>
              <a:rPr lang="en-US" sz="1000" b="1" u="sng" kern="0" dirty="0">
                <a:solidFill>
                  <a:sysClr val="windowText" lastClr="000000"/>
                </a:solidFill>
                <a:latin typeface="Segoe UI" panose="020B0502040204020203" pitchFamily="34" charset="0"/>
                <a:cs typeface="Segoe UI" panose="020B0502040204020203" pitchFamily="34" charset="0"/>
              </a:rPr>
              <a:t>within 30 days after birth</a:t>
            </a:r>
            <a:r>
              <a:rPr lang="en-US" sz="1000" b="1" kern="0" dirty="0">
                <a:solidFill>
                  <a:sysClr val="windowText" lastClr="000000"/>
                </a:solidFill>
                <a:latin typeface="Segoe UI" panose="020B0502040204020203" pitchFamily="34" charset="0"/>
                <a:cs typeface="Segoe UI" panose="020B0502040204020203" pitchFamily="34" charset="0"/>
              </a:rPr>
              <a:t>. </a:t>
            </a:r>
            <a:r>
              <a:rPr lang="en-US" sz="1000" kern="0" dirty="0">
                <a:solidFill>
                  <a:sysClr val="windowText" lastClr="000000"/>
                </a:solidFill>
                <a:latin typeface="Segoe UI" panose="020B0502040204020203" pitchFamily="34" charset="0"/>
                <a:cs typeface="Segoe UI" panose="020B0502040204020203" pitchFamily="34" charset="0"/>
              </a:rPr>
              <a:t>You may do this online at </a:t>
            </a:r>
            <a:r>
              <a:rPr lang="en-US" sz="1000" b="1" kern="0" dirty="0">
                <a:solidFill>
                  <a:sysClr val="windowText" lastClr="000000"/>
                </a:solidFill>
                <a:latin typeface="Segoe UI" panose="020B0502040204020203" pitchFamily="34" charset="0"/>
                <a:cs typeface="Segoe UI" panose="020B0502040204020203" pitchFamily="34" charset="0"/>
              </a:rPr>
              <a:t>libertycokebenefits.com</a:t>
            </a:r>
            <a:r>
              <a:rPr lang="en-US" sz="1000" kern="0" dirty="0">
                <a:solidFill>
                  <a:sysClr val="windowText" lastClr="000000"/>
                </a:solidFill>
                <a:latin typeface="Segoe UI" panose="020B0502040204020203" pitchFamily="34" charset="0"/>
                <a:cs typeface="Segoe UI" panose="020B0502040204020203" pitchFamily="34" charset="0"/>
              </a:rPr>
              <a:t> or by calling </a:t>
            </a:r>
            <a:r>
              <a:rPr lang="en-US" sz="1000" b="1" kern="0" dirty="0">
                <a:solidFill>
                  <a:sysClr val="windowText" lastClr="000000"/>
                </a:solidFill>
                <a:latin typeface="Segoe UI" panose="020B0502040204020203" pitchFamily="34" charset="0"/>
                <a:cs typeface="Segoe UI" panose="020B0502040204020203" pitchFamily="34" charset="0"/>
              </a:rPr>
              <a:t>844-771-9329</a:t>
            </a:r>
            <a:r>
              <a:rPr lang="en-US" sz="1000" kern="0" dirty="0">
                <a:solidFill>
                  <a:sysClr val="windowText" lastClr="000000"/>
                </a:solidFill>
                <a:latin typeface="Segoe UI" panose="020B0502040204020203" pitchFamily="34" charset="0"/>
                <a:cs typeface="Segoe UI" panose="020B0502040204020203" pitchFamily="34" charset="0"/>
              </a:rPr>
              <a:t>. </a:t>
            </a:r>
          </a:p>
          <a:p>
            <a:pPr marL="12700" marR="20955" fontAlgn="auto">
              <a:lnSpc>
                <a:spcPct val="90500"/>
              </a:lnSpc>
              <a:spcBef>
                <a:spcPts val="415"/>
              </a:spcBef>
              <a:spcAft>
                <a:spcPts val="0"/>
              </a:spcAft>
            </a:pPr>
            <a:r>
              <a:rPr kumimoji="0" lang="en-US" sz="1000" i="0"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Note: You will need to </a:t>
            </a:r>
            <a:r>
              <a:rPr lang="en-US" sz="1000" b="1" kern="0" dirty="0">
                <a:solidFill>
                  <a:sysClr val="windowText" lastClr="000000"/>
                </a:solidFill>
                <a:latin typeface="Segoe UI" panose="020B0502040204020203" pitchFamily="34" charset="0"/>
                <a:cs typeface="Segoe UI" panose="020B0502040204020203" pitchFamily="34" charset="0"/>
              </a:rPr>
              <a:t>upload</a:t>
            </a:r>
            <a:r>
              <a:rPr lang="en-US" sz="1000" kern="0" dirty="0">
                <a:solidFill>
                  <a:sysClr val="windowText" lastClr="000000"/>
                </a:solidFill>
                <a:latin typeface="Segoe UI" panose="020B0502040204020203" pitchFamily="34" charset="0"/>
                <a:cs typeface="Segoe UI" panose="020B0502040204020203" pitchFamily="34" charset="0"/>
              </a:rPr>
              <a:t> a copy of the birth certificate within 60 days </a:t>
            </a:r>
            <a:r>
              <a:rPr lang="en-US" sz="1000" i="1" kern="0" dirty="0">
                <a:solidFill>
                  <a:sysClr val="windowText" lastClr="000000"/>
                </a:solidFill>
                <a:latin typeface="Segoe UI" panose="020B0502040204020203" pitchFamily="34" charset="0"/>
                <a:cs typeface="Segoe UI" panose="020B0502040204020203" pitchFamily="34" charset="0"/>
              </a:rPr>
              <a:t>after</a:t>
            </a:r>
            <a:r>
              <a:rPr lang="en-US" sz="1000" kern="0" dirty="0">
                <a:solidFill>
                  <a:sysClr val="windowText" lastClr="000000"/>
                </a:solidFill>
                <a:latin typeface="Segoe UI" panose="020B0502040204020203" pitchFamily="34" charset="0"/>
                <a:cs typeface="Segoe UI" panose="020B0502040204020203" pitchFamily="34" charset="0"/>
              </a:rPr>
              <a:t> the life event is submitted. Your baby will not be covered until the birth certificate is received.</a:t>
            </a:r>
            <a:endParaRPr kumimoji="0" lang="en-US" sz="1100" i="0"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a:p>
            <a:pPr algn="ctr"/>
            <a:endParaRPr lang="en-US" sz="1200" dirty="0">
              <a:latin typeface="Segoe UI" panose="020B0502040204020203" pitchFamily="34" charset="0"/>
              <a:cs typeface="Segoe UI" panose="020B0502040204020203" pitchFamily="34" charset="0"/>
            </a:endParaRPr>
          </a:p>
        </p:txBody>
      </p:sp>
      <p:pic>
        <p:nvPicPr>
          <p:cNvPr id="10" name="Picture 9" descr="A pregnant person sitting at a table using a computer&#10;&#10;Description automatically generated">
            <a:extLst>
              <a:ext uri="{FF2B5EF4-FFF2-40B4-BE49-F238E27FC236}">
                <a16:creationId xmlns:a16="http://schemas.microsoft.com/office/drawing/2014/main" id="{0FB6441D-4406-E003-7F48-04993B0A64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40" r="14676"/>
          <a:stretch/>
        </p:blipFill>
        <p:spPr>
          <a:xfrm>
            <a:off x="127039" y="201933"/>
            <a:ext cx="1873273" cy="1185854"/>
          </a:xfrm>
          <a:prstGeom prst="roundRect">
            <a:avLst>
              <a:gd name="adj" fmla="val 8594"/>
            </a:avLst>
          </a:prstGeom>
          <a:solidFill>
            <a:srgbClr val="FFFFFF">
              <a:shade val="85000"/>
            </a:srgbClr>
          </a:solidFill>
          <a:ln>
            <a:noFill/>
          </a:ln>
          <a:effectLst/>
        </p:spPr>
      </p:pic>
      <p:pic>
        <p:nvPicPr>
          <p:cNvPr id="5" name="Picture 4">
            <a:extLst>
              <a:ext uri="{FF2B5EF4-FFF2-40B4-BE49-F238E27FC236}">
                <a16:creationId xmlns:a16="http://schemas.microsoft.com/office/drawing/2014/main" id="{468A1679-A002-2FA9-E23F-F3158113DCF3}"/>
              </a:ext>
            </a:extLst>
          </p:cNvPr>
          <p:cNvPicPr>
            <a:picLocks noChangeAspect="1"/>
          </p:cNvPicPr>
          <p:nvPr/>
        </p:nvPicPr>
        <p:blipFill>
          <a:blip r:embed="rId4"/>
          <a:stretch>
            <a:fillRect/>
          </a:stretch>
        </p:blipFill>
        <p:spPr>
          <a:xfrm>
            <a:off x="9796380" y="4400384"/>
            <a:ext cx="2159454" cy="543324"/>
          </a:xfrm>
          <a:prstGeom prst="rect">
            <a:avLst/>
          </a:prstGeom>
        </p:spPr>
      </p:pic>
      <p:sp>
        <p:nvSpPr>
          <p:cNvPr id="12" name="Rectangle 11">
            <a:extLst>
              <a:ext uri="{FF2B5EF4-FFF2-40B4-BE49-F238E27FC236}">
                <a16:creationId xmlns:a16="http://schemas.microsoft.com/office/drawing/2014/main" id="{D01F5DF5-8580-A4E4-48EB-F6A6E4401308}"/>
              </a:ext>
            </a:extLst>
          </p:cNvPr>
          <p:cNvSpPr/>
          <p:nvPr/>
        </p:nvSpPr>
        <p:spPr>
          <a:xfrm>
            <a:off x="9673389" y="5111015"/>
            <a:ext cx="2282445" cy="4072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1-844-368-6485 </a:t>
            </a:r>
          </a:p>
          <a:p>
            <a:pPr algn="ctr"/>
            <a:r>
              <a:rPr lang="en-US" sz="1400" dirty="0"/>
              <a:t>Option 1</a:t>
            </a:r>
          </a:p>
        </p:txBody>
      </p:sp>
      <p:sp>
        <p:nvSpPr>
          <p:cNvPr id="2" name="Footer Placeholder 1">
            <a:extLst>
              <a:ext uri="{FF2B5EF4-FFF2-40B4-BE49-F238E27FC236}">
                <a16:creationId xmlns:a16="http://schemas.microsoft.com/office/drawing/2014/main" id="{FCF8684C-36C1-0F20-D5B1-527ADC763675}"/>
              </a:ext>
            </a:extLst>
          </p:cNvPr>
          <p:cNvSpPr>
            <a:spLocks noGrp="1"/>
          </p:cNvSpPr>
          <p:nvPr>
            <p:ph type="ftr" sz="quarter" idx="19"/>
          </p:nvPr>
        </p:nvSpPr>
        <p:spPr/>
        <p:txBody>
          <a:bodyPr/>
          <a:lstStyle/>
          <a:p>
            <a:r>
              <a:rPr lang="en-US"/>
              <a:t>NJ Maternity Leave Overview- Union</a:t>
            </a:r>
            <a:endParaRPr lang="en-US" dirty="0"/>
          </a:p>
        </p:txBody>
      </p:sp>
      <p:sp>
        <p:nvSpPr>
          <p:cNvPr id="3" name="Slide Number Placeholder 2">
            <a:extLst>
              <a:ext uri="{FF2B5EF4-FFF2-40B4-BE49-F238E27FC236}">
                <a16:creationId xmlns:a16="http://schemas.microsoft.com/office/drawing/2014/main" id="{2130413D-198E-B9E0-619E-58B7DBF6AEA1}"/>
              </a:ext>
            </a:extLst>
          </p:cNvPr>
          <p:cNvSpPr>
            <a:spLocks noGrp="1"/>
          </p:cNvSpPr>
          <p:nvPr>
            <p:ph type="sldNum" sz="quarter" idx="18"/>
          </p:nvPr>
        </p:nvSpPr>
        <p:spPr/>
        <p:txBody>
          <a:bodyPr/>
          <a:lstStyle/>
          <a:p>
            <a:r>
              <a:rPr lang="en-US"/>
              <a:t>Page </a:t>
            </a:r>
            <a:fld id="{E55CB928-7360-4C5A-A5AA-7B3F29607B21}" type="slidenum">
              <a:rPr lang="en-US" smtClean="0"/>
              <a:pPr/>
              <a:t>1</a:t>
            </a:fld>
            <a:endParaRPr lang="en-US" dirty="0"/>
          </a:p>
        </p:txBody>
      </p:sp>
    </p:spTree>
    <p:extLst>
      <p:ext uri="{BB962C8B-B14F-4D97-AF65-F5344CB8AC3E}">
        <p14:creationId xmlns:p14="http://schemas.microsoft.com/office/powerpoint/2010/main" val="1071787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357AC-BE29-E10B-97F6-5F0BBC37BE22}"/>
              </a:ext>
            </a:extLst>
          </p:cNvPr>
          <p:cNvSpPr>
            <a:spLocks noGrp="1"/>
          </p:cNvSpPr>
          <p:nvPr>
            <p:ph type="title"/>
          </p:nvPr>
        </p:nvSpPr>
        <p:spPr>
          <a:xfrm>
            <a:off x="508000" y="588760"/>
            <a:ext cx="11176000" cy="307777"/>
          </a:xfrm>
        </p:spPr>
        <p:txBody>
          <a:bodyPr/>
          <a:lstStyle/>
          <a:p>
            <a:pPr algn="ctr"/>
            <a:r>
              <a:rPr lang="en-US" sz="4400" dirty="0"/>
              <a:t>Maternity leave benefits &amp; Resources</a:t>
            </a:r>
          </a:p>
        </p:txBody>
      </p:sp>
      <p:graphicFrame>
        <p:nvGraphicFramePr>
          <p:cNvPr id="8" name="Diagram 7">
            <a:extLst>
              <a:ext uri="{FF2B5EF4-FFF2-40B4-BE49-F238E27FC236}">
                <a16:creationId xmlns:a16="http://schemas.microsoft.com/office/drawing/2014/main" id="{E7D7342E-9FF0-8072-9370-DACE8B1607FE}"/>
              </a:ext>
            </a:extLst>
          </p:cNvPr>
          <p:cNvGraphicFramePr/>
          <p:nvPr>
            <p:extLst>
              <p:ext uri="{D42A27DB-BD31-4B8C-83A1-F6EECF244321}">
                <p14:modId xmlns:p14="http://schemas.microsoft.com/office/powerpoint/2010/main" val="1069552909"/>
              </p:ext>
            </p:extLst>
          </p:nvPr>
        </p:nvGraphicFramePr>
        <p:xfrm>
          <a:off x="787856" y="1709056"/>
          <a:ext cx="10616288" cy="436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logo with a deer head&#10;&#10;Description automatically generated">
            <a:extLst>
              <a:ext uri="{FF2B5EF4-FFF2-40B4-BE49-F238E27FC236}">
                <a16:creationId xmlns:a16="http://schemas.microsoft.com/office/drawing/2014/main" id="{34707C89-7AD7-BF85-EC9C-E0C51399C5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3775" y="431540"/>
            <a:ext cx="1285578" cy="604222"/>
          </a:xfrm>
          <a:prstGeom prst="rect">
            <a:avLst/>
          </a:prstGeom>
        </p:spPr>
      </p:pic>
      <p:sp>
        <p:nvSpPr>
          <p:cNvPr id="13" name="Rectangle: Rounded Corners 12">
            <a:extLst>
              <a:ext uri="{FF2B5EF4-FFF2-40B4-BE49-F238E27FC236}">
                <a16:creationId xmlns:a16="http://schemas.microsoft.com/office/drawing/2014/main" id="{0A34F52C-E7CD-646C-706B-119CFA703794}"/>
              </a:ext>
            </a:extLst>
          </p:cNvPr>
          <p:cNvSpPr/>
          <p:nvPr/>
        </p:nvSpPr>
        <p:spPr>
          <a:xfrm>
            <a:off x="10189111" y="1035763"/>
            <a:ext cx="1794906" cy="746457"/>
          </a:xfrm>
          <a:prstGeom prst="round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100" dirty="0">
                <a:latin typeface="Segoe UI" panose="020B0502040204020203" pitchFamily="34" charset="0"/>
                <a:cs typeface="Segoe UI" panose="020B0502040204020203" pitchFamily="34" charset="0"/>
              </a:rPr>
              <a:t>The Hartford</a:t>
            </a:r>
          </a:p>
          <a:p>
            <a:pPr algn="ctr"/>
            <a:r>
              <a:rPr lang="en-US" sz="1100" dirty="0">
                <a:latin typeface="Segoe UI" panose="020B0502040204020203" pitchFamily="34" charset="0"/>
                <a:cs typeface="Segoe UI" panose="020B0502040204020203" pitchFamily="34" charset="0"/>
              </a:rPr>
              <a:t>1-800-624-4329</a:t>
            </a:r>
          </a:p>
          <a:p>
            <a:pPr algn="ctr"/>
            <a:r>
              <a:rPr lang="en-US" sz="1100" dirty="0">
                <a:latin typeface="Segoe UI" panose="020B0502040204020203" pitchFamily="34" charset="0"/>
                <a:cs typeface="Segoe UI" panose="020B0502040204020203" pitchFamily="34" charset="0"/>
              </a:rPr>
              <a:t>www.thehartford.com</a:t>
            </a:r>
            <a:endParaRPr lang="en-US" sz="1200" dirty="0">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7D2A7C1A-4474-D81D-717E-C7644D66EE66}"/>
              </a:ext>
            </a:extLst>
          </p:cNvPr>
          <p:cNvSpPr/>
          <p:nvPr/>
        </p:nvSpPr>
        <p:spPr>
          <a:xfrm>
            <a:off x="2610375" y="980078"/>
            <a:ext cx="7137309" cy="746457"/>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0" u="none" strike="noStrike" baseline="0" dirty="0">
                <a:solidFill>
                  <a:schemeClr val="tx1"/>
                </a:solidFill>
              </a:rPr>
              <a:t>Liberty cares about supporting strong and resilient families and parents who can thrive personally and professionally. With Liberty’s stand-alone maternity leave policy, maternity coverage is paid at 100% for up to 8 weeks.</a:t>
            </a:r>
            <a:endParaRPr lang="en-US" sz="1200" dirty="0">
              <a:solidFill>
                <a:schemeClr val="tx1"/>
              </a:solidFill>
              <a:cs typeface="Segoe UI" panose="020B0502040204020203" pitchFamily="34" charset="0"/>
            </a:endParaRPr>
          </a:p>
        </p:txBody>
      </p:sp>
      <p:pic>
        <p:nvPicPr>
          <p:cNvPr id="7" name="Picture 6">
            <a:extLst>
              <a:ext uri="{FF2B5EF4-FFF2-40B4-BE49-F238E27FC236}">
                <a16:creationId xmlns:a16="http://schemas.microsoft.com/office/drawing/2014/main" id="{38C34327-C2C6-1132-D971-55252236204F}"/>
              </a:ext>
            </a:extLst>
          </p:cNvPr>
          <p:cNvPicPr>
            <a:picLocks noChangeAspect="1"/>
          </p:cNvPicPr>
          <p:nvPr/>
        </p:nvPicPr>
        <p:blipFill>
          <a:blip r:embed="rId9"/>
          <a:stretch>
            <a:fillRect/>
          </a:stretch>
        </p:blipFill>
        <p:spPr>
          <a:xfrm>
            <a:off x="519930" y="446010"/>
            <a:ext cx="1649018" cy="1179505"/>
          </a:xfrm>
          <a:prstGeom prst="rect">
            <a:avLst/>
          </a:prstGeom>
        </p:spPr>
      </p:pic>
      <p:sp>
        <p:nvSpPr>
          <p:cNvPr id="14" name="Rectangle 13">
            <a:extLst>
              <a:ext uri="{FF2B5EF4-FFF2-40B4-BE49-F238E27FC236}">
                <a16:creationId xmlns:a16="http://schemas.microsoft.com/office/drawing/2014/main" id="{3593311D-25A0-87B5-2D4F-8C4406D67B65}"/>
              </a:ext>
            </a:extLst>
          </p:cNvPr>
          <p:cNvSpPr/>
          <p:nvPr/>
        </p:nvSpPr>
        <p:spPr>
          <a:xfrm>
            <a:off x="5072514" y="6325035"/>
            <a:ext cx="3022332"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B0F8EFE-83BE-1358-E7DF-B62D00655630}"/>
              </a:ext>
            </a:extLst>
          </p:cNvPr>
          <p:cNvPicPr>
            <a:picLocks noChangeAspect="1"/>
          </p:cNvPicPr>
          <p:nvPr/>
        </p:nvPicPr>
        <p:blipFill>
          <a:blip r:embed="rId10"/>
          <a:stretch>
            <a:fillRect/>
          </a:stretch>
        </p:blipFill>
        <p:spPr>
          <a:xfrm>
            <a:off x="10501194" y="5761223"/>
            <a:ext cx="1690806" cy="987855"/>
          </a:xfrm>
          <a:prstGeom prst="rect">
            <a:avLst/>
          </a:prstGeom>
        </p:spPr>
      </p:pic>
      <p:sp>
        <p:nvSpPr>
          <p:cNvPr id="3" name="Footer Placeholder 2">
            <a:extLst>
              <a:ext uri="{FF2B5EF4-FFF2-40B4-BE49-F238E27FC236}">
                <a16:creationId xmlns:a16="http://schemas.microsoft.com/office/drawing/2014/main" id="{56B3B188-A187-90D7-B3CC-6CA3D802D708}"/>
              </a:ext>
            </a:extLst>
          </p:cNvPr>
          <p:cNvSpPr>
            <a:spLocks noGrp="1"/>
          </p:cNvSpPr>
          <p:nvPr>
            <p:ph type="ftr" sz="quarter" idx="19"/>
          </p:nvPr>
        </p:nvSpPr>
        <p:spPr/>
        <p:txBody>
          <a:bodyPr/>
          <a:lstStyle/>
          <a:p>
            <a:r>
              <a:rPr lang="en-US"/>
              <a:t>NJ Maternity Leave Overview- Union</a:t>
            </a:r>
            <a:endParaRPr lang="en-US" dirty="0"/>
          </a:p>
        </p:txBody>
      </p:sp>
      <p:sp>
        <p:nvSpPr>
          <p:cNvPr id="5" name="Slide Number Placeholder 4">
            <a:extLst>
              <a:ext uri="{FF2B5EF4-FFF2-40B4-BE49-F238E27FC236}">
                <a16:creationId xmlns:a16="http://schemas.microsoft.com/office/drawing/2014/main" id="{7F81DEB0-7A04-7188-BA0F-6242C1D64CD5}"/>
              </a:ext>
            </a:extLst>
          </p:cNvPr>
          <p:cNvSpPr>
            <a:spLocks noGrp="1"/>
          </p:cNvSpPr>
          <p:nvPr>
            <p:ph type="sldNum" sz="quarter" idx="18"/>
          </p:nvPr>
        </p:nvSpPr>
        <p:spPr/>
        <p:txBody>
          <a:bodyPr/>
          <a:lstStyle/>
          <a:p>
            <a:r>
              <a:rPr lang="en-US"/>
              <a:t>Page </a:t>
            </a:r>
            <a:fld id="{E55CB928-7360-4C5A-A5AA-7B3F29607B21}" type="slidenum">
              <a:rPr lang="en-US" smtClean="0"/>
              <a:pPr/>
              <a:t>2</a:t>
            </a:fld>
            <a:endParaRPr lang="en-US" dirty="0"/>
          </a:p>
        </p:txBody>
      </p:sp>
    </p:spTree>
    <p:extLst>
      <p:ext uri="{BB962C8B-B14F-4D97-AF65-F5344CB8AC3E}">
        <p14:creationId xmlns:p14="http://schemas.microsoft.com/office/powerpoint/2010/main" val="250059865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A9691F-7414-7FD3-B0F9-A618AE9AE7B5}"/>
              </a:ext>
            </a:extLst>
          </p:cNvPr>
          <p:cNvSpPr>
            <a:spLocks noGrp="1"/>
          </p:cNvSpPr>
          <p:nvPr>
            <p:ph type="title"/>
          </p:nvPr>
        </p:nvSpPr>
        <p:spPr/>
        <p:txBody>
          <a:bodyPr/>
          <a:lstStyle/>
          <a:p>
            <a:pPr algn="ctr"/>
            <a:r>
              <a:rPr lang="en-US" sz="4400" dirty="0"/>
              <a:t>What to expect throughout the process</a:t>
            </a:r>
          </a:p>
        </p:txBody>
      </p:sp>
      <p:sp>
        <p:nvSpPr>
          <p:cNvPr id="7" name="TextBox 6">
            <a:extLst>
              <a:ext uri="{FF2B5EF4-FFF2-40B4-BE49-F238E27FC236}">
                <a16:creationId xmlns:a16="http://schemas.microsoft.com/office/drawing/2014/main" id="{041BEBB5-968C-E9FF-EA16-98D5DFBCCAFA}"/>
              </a:ext>
            </a:extLst>
          </p:cNvPr>
          <p:cNvSpPr txBox="1"/>
          <p:nvPr/>
        </p:nvSpPr>
        <p:spPr>
          <a:xfrm>
            <a:off x="6597768" y="660202"/>
            <a:ext cx="4902855" cy="6232475"/>
          </a:xfrm>
          <a:prstGeom prst="rect">
            <a:avLst/>
          </a:prstGeom>
          <a:noFill/>
        </p:spPr>
        <p:txBody>
          <a:bodyPr wrap="square" rtlCol="0">
            <a:spAutoFit/>
          </a:bodyPr>
          <a:lstStyle/>
          <a:p>
            <a:r>
              <a:rPr lang="en-US" sz="1050" b="1" dirty="0">
                <a:solidFill>
                  <a:schemeClr val="bg1"/>
                </a:solidFill>
                <a:latin typeface="Segoe UI" panose="020B0502040204020203" pitchFamily="34" charset="0"/>
                <a:cs typeface="Segoe UI" panose="020B0502040204020203" pitchFamily="34" charset="0"/>
              </a:rPr>
              <a:t>1. </a:t>
            </a:r>
            <a:r>
              <a:rPr lang="en-US" sz="1050" b="1" u="sng" dirty="0">
                <a:solidFill>
                  <a:schemeClr val="bg1"/>
                </a:solidFill>
                <a:latin typeface="Segoe UI" panose="020B0502040204020203" pitchFamily="34" charset="0"/>
                <a:cs typeface="Segoe UI" panose="020B0502040204020203" pitchFamily="34" charset="0"/>
              </a:rPr>
              <a:t>Notify supervisor of leave of absence</a:t>
            </a:r>
            <a:r>
              <a:rPr lang="en-US" sz="1050" b="1" dirty="0">
                <a:solidFill>
                  <a:schemeClr val="bg1"/>
                </a:solidFill>
                <a:latin typeface="Segoe UI" panose="020B0502040204020203" pitchFamily="34" charset="0"/>
                <a:cs typeface="Segoe UI" panose="020B0502040204020203" pitchFamily="34" charset="0"/>
              </a:rPr>
              <a:t>: </a:t>
            </a:r>
            <a:r>
              <a:rPr lang="en-US" sz="1050" dirty="0">
                <a:solidFill>
                  <a:schemeClr val="bg1"/>
                </a:solidFill>
                <a:latin typeface="Segoe UI" panose="020B0502040204020203" pitchFamily="34" charset="0"/>
                <a:cs typeface="Segoe UI" panose="020B0502040204020203" pitchFamily="34" charset="0"/>
              </a:rPr>
              <a:t>Please notify your Supervisor of potential leave of absence dates.</a:t>
            </a:r>
          </a:p>
          <a:p>
            <a:endParaRPr lang="en-US" sz="1050" dirty="0">
              <a:solidFill>
                <a:schemeClr val="bg1"/>
              </a:solidFill>
              <a:latin typeface="Segoe UI" panose="020B0502040204020203" pitchFamily="34" charset="0"/>
              <a:cs typeface="Segoe UI" panose="020B0502040204020203" pitchFamily="34" charset="0"/>
            </a:endParaRPr>
          </a:p>
          <a:p>
            <a:r>
              <a:rPr lang="en-US" sz="1050" b="1" dirty="0">
                <a:solidFill>
                  <a:schemeClr val="bg1"/>
                </a:solidFill>
                <a:latin typeface="Segoe UI" panose="020B0502040204020203" pitchFamily="34" charset="0"/>
                <a:cs typeface="Segoe UI" panose="020B0502040204020203" pitchFamily="34" charset="0"/>
              </a:rPr>
              <a:t>2. </a:t>
            </a:r>
            <a:r>
              <a:rPr lang="en-US" sz="1050" b="1" u="sng" dirty="0">
                <a:solidFill>
                  <a:schemeClr val="bg1"/>
                </a:solidFill>
                <a:latin typeface="Segoe UI" panose="020B0502040204020203" pitchFamily="34" charset="0"/>
                <a:cs typeface="Segoe UI" panose="020B0502040204020203" pitchFamily="34" charset="0"/>
              </a:rPr>
              <a:t>Open FMLA &amp; NJ STAT claim</a:t>
            </a:r>
            <a:r>
              <a:rPr lang="en-US" sz="1050" u="sng" dirty="0">
                <a:solidFill>
                  <a:schemeClr val="bg1"/>
                </a:solidFill>
                <a:latin typeface="Segoe UI" panose="020B0502040204020203" pitchFamily="34" charset="0"/>
                <a:cs typeface="Segoe UI" panose="020B0502040204020203" pitchFamily="34" charset="0"/>
              </a:rPr>
              <a:t>:</a:t>
            </a:r>
            <a:r>
              <a:rPr lang="en-US" sz="1050" dirty="0">
                <a:solidFill>
                  <a:schemeClr val="bg1"/>
                </a:solidFill>
                <a:latin typeface="Segoe UI" panose="020B0502040204020203" pitchFamily="34" charset="0"/>
                <a:cs typeface="Segoe UI" panose="020B0502040204020203" pitchFamily="34" charset="0"/>
              </a:rPr>
              <a:t> Please contact </a:t>
            </a:r>
            <a:r>
              <a:rPr lang="en-US" sz="1050" b="1" dirty="0">
                <a:solidFill>
                  <a:schemeClr val="bg1"/>
                </a:solidFill>
                <a:latin typeface="Segoe UI" panose="020B0502040204020203" pitchFamily="34" charset="0"/>
                <a:cs typeface="Segoe UI" panose="020B0502040204020203" pitchFamily="34" charset="0"/>
              </a:rPr>
              <a:t>The Hartford 30 days in advance </a:t>
            </a:r>
            <a:r>
              <a:rPr lang="en-US" sz="1050" dirty="0">
                <a:solidFill>
                  <a:schemeClr val="bg1"/>
                </a:solidFill>
                <a:latin typeface="Segoe UI" panose="020B0502040204020203" pitchFamily="34" charset="0"/>
                <a:cs typeface="Segoe UI" panose="020B0502040204020203" pitchFamily="34" charset="0"/>
              </a:rPr>
              <a:t>of expected leave start date to open a claim </a:t>
            </a:r>
            <a:r>
              <a:rPr lang="en-US" sz="1050" b="1" dirty="0">
                <a:solidFill>
                  <a:schemeClr val="bg1"/>
                </a:solidFill>
                <a:latin typeface="Segoe UI" panose="020B0502040204020203" pitchFamily="34" charset="0"/>
                <a:cs typeface="Segoe UI" panose="020B0502040204020203" pitchFamily="34" charset="0"/>
              </a:rPr>
              <a:t>(1-800-624-4329). You will need to complete and submit the appropriate Renaissance claim </a:t>
            </a:r>
            <a:r>
              <a:rPr lang="en-US" sz="1050" dirty="0">
                <a:solidFill>
                  <a:schemeClr val="bg1"/>
                </a:solidFill>
                <a:latin typeface="Segoe UI" panose="020B0502040204020203" pitchFamily="34" charset="0"/>
                <a:cs typeface="Segoe UI" panose="020B0502040204020203" pitchFamily="34" charset="0"/>
              </a:rPr>
              <a:t>form by downloading the form from </a:t>
            </a:r>
            <a:r>
              <a:rPr lang="en-US" sz="1050" b="1" dirty="0">
                <a:solidFill>
                  <a:schemeClr val="bg1"/>
                </a:solidFill>
                <a:latin typeface="Segoe UI" panose="020B0502040204020203" pitchFamily="34" charset="0"/>
                <a:cs typeface="Segoe UI" panose="020B0502040204020203" pitchFamily="34" charset="0"/>
              </a:rPr>
              <a:t>https://</a:t>
            </a:r>
            <a:r>
              <a:rPr lang="en-US" sz="1050" b="1" dirty="0" err="1">
                <a:solidFill>
                  <a:schemeClr val="bg1"/>
                </a:solidFill>
                <a:latin typeface="Segoe UI" panose="020B0502040204020203" pitchFamily="34" charset="0"/>
                <a:cs typeface="Segoe UI" panose="020B0502040204020203" pitchFamily="34" charset="0"/>
              </a:rPr>
              <a:t>renaissancebenefits.com</a:t>
            </a:r>
            <a:r>
              <a:rPr lang="en-US" sz="1050" b="1" dirty="0">
                <a:solidFill>
                  <a:schemeClr val="bg1"/>
                </a:solidFill>
                <a:latin typeface="Segoe UI" panose="020B0502040204020203" pitchFamily="34" charset="0"/>
                <a:cs typeface="Segoe UI" panose="020B0502040204020203" pitchFamily="34" charset="0"/>
              </a:rPr>
              <a:t>/liberty/ </a:t>
            </a:r>
            <a:r>
              <a:rPr lang="en-US" sz="1050" dirty="0">
                <a:solidFill>
                  <a:schemeClr val="bg1"/>
                </a:solidFill>
                <a:latin typeface="Segoe UI" panose="020B0502040204020203" pitchFamily="34" charset="0"/>
                <a:cs typeface="Segoe UI" panose="020B0502040204020203" pitchFamily="34" charset="0"/>
              </a:rPr>
              <a:t>and submitting it to </a:t>
            </a:r>
            <a:r>
              <a:rPr lang="en-US" sz="1050" b="1" dirty="0" err="1">
                <a:solidFill>
                  <a:schemeClr val="bg1"/>
                </a:solidFill>
                <a:latin typeface="Segoe UI" panose="020B0502040204020203" pitchFamily="34" charset="0"/>
                <a:cs typeface="Segoe UI" panose="020B0502040204020203" pitchFamily="34" charset="0"/>
              </a:rPr>
              <a:t>groupclaims@renaissancefamily.com</a:t>
            </a:r>
            <a:r>
              <a:rPr lang="en-US" sz="1050" b="1" dirty="0">
                <a:solidFill>
                  <a:schemeClr val="bg1"/>
                </a:solidFill>
                <a:latin typeface="Segoe UI" panose="020B0502040204020203" pitchFamily="34" charset="0"/>
                <a:cs typeface="Segoe UI" panose="020B0502040204020203" pitchFamily="34" charset="0"/>
              </a:rPr>
              <a:t>. </a:t>
            </a:r>
            <a:r>
              <a:rPr lang="en-US" sz="1050" dirty="0">
                <a:solidFill>
                  <a:schemeClr val="bg1"/>
                </a:solidFill>
                <a:latin typeface="Segoe UI" panose="020B0502040204020203" pitchFamily="34" charset="0"/>
                <a:cs typeface="Segoe UI" panose="020B0502040204020203" pitchFamily="34" charset="0"/>
              </a:rPr>
              <a:t>Both The Hartford and Renaissance review your eligibility to confirm that your leave of absence request meets  NJ STAT/FMLA requirements. The Hartford will provide you with the required </a:t>
            </a:r>
            <a:r>
              <a:rPr lang="en-US" sz="1050" b="1" dirty="0">
                <a:solidFill>
                  <a:schemeClr val="bg1"/>
                </a:solidFill>
                <a:latin typeface="Segoe UI" panose="020B0502040204020203" pitchFamily="34" charset="0"/>
                <a:cs typeface="Segoe UI" panose="020B0502040204020203" pitchFamily="34" charset="0"/>
              </a:rPr>
              <a:t>FMLA </a:t>
            </a:r>
            <a:r>
              <a:rPr lang="en-US" sz="1050" dirty="0">
                <a:solidFill>
                  <a:schemeClr val="bg1"/>
                </a:solidFill>
                <a:latin typeface="Segoe UI" panose="020B0502040204020203" pitchFamily="34" charset="0"/>
                <a:cs typeface="Segoe UI" panose="020B0502040204020203" pitchFamily="34" charset="0"/>
              </a:rPr>
              <a:t>paperwork within 5 business days. It is your responsibility to submit the form to Renaissance.</a:t>
            </a:r>
          </a:p>
          <a:p>
            <a:endParaRPr lang="en-US" sz="1050" dirty="0">
              <a:solidFill>
                <a:schemeClr val="bg1"/>
              </a:solidFill>
              <a:latin typeface="Segoe UI" panose="020B0502040204020203" pitchFamily="34" charset="0"/>
              <a:cs typeface="Segoe UI" panose="020B0502040204020203" pitchFamily="34" charset="0"/>
            </a:endParaRPr>
          </a:p>
          <a:p>
            <a:r>
              <a:rPr lang="en-US" sz="1050" b="1" dirty="0">
                <a:solidFill>
                  <a:schemeClr val="bg1"/>
                </a:solidFill>
                <a:latin typeface="Segoe UI" panose="020B0502040204020203" pitchFamily="34" charset="0"/>
                <a:cs typeface="Segoe UI" panose="020B0502040204020203" pitchFamily="34" charset="0"/>
              </a:rPr>
              <a:t>3. </a:t>
            </a:r>
            <a:r>
              <a:rPr lang="en-US" sz="1050" b="1" u="sng" dirty="0">
                <a:solidFill>
                  <a:schemeClr val="bg1"/>
                </a:solidFill>
                <a:latin typeface="Segoe UI" panose="020B0502040204020203" pitchFamily="34" charset="0"/>
                <a:cs typeface="Segoe UI" panose="020B0502040204020203" pitchFamily="34" charset="0"/>
              </a:rPr>
              <a:t>Leave Consultant: </a:t>
            </a:r>
            <a:r>
              <a:rPr lang="en-US" sz="1050" dirty="0">
                <a:solidFill>
                  <a:schemeClr val="bg1"/>
                </a:solidFill>
                <a:latin typeface="Segoe UI" panose="020B0502040204020203" pitchFamily="34" charset="0"/>
                <a:cs typeface="Segoe UI" panose="020B0502040204020203" pitchFamily="34" charset="0"/>
              </a:rPr>
              <a:t>Will contact you regarding this process </a:t>
            </a:r>
          </a:p>
          <a:p>
            <a:endParaRPr lang="en-US" sz="1050" dirty="0">
              <a:solidFill>
                <a:schemeClr val="bg1"/>
              </a:solidFill>
              <a:latin typeface="Segoe UI" panose="020B0502040204020203" pitchFamily="34" charset="0"/>
              <a:cs typeface="Segoe UI" panose="020B0502040204020203" pitchFamily="34" charset="0"/>
            </a:endParaRPr>
          </a:p>
          <a:p>
            <a:r>
              <a:rPr lang="en-US" sz="1050" b="1" dirty="0">
                <a:solidFill>
                  <a:schemeClr val="bg1"/>
                </a:solidFill>
                <a:latin typeface="Segoe UI" panose="020B0502040204020203" pitchFamily="34" charset="0"/>
                <a:cs typeface="Segoe UI" panose="020B0502040204020203" pitchFamily="34" charset="0"/>
              </a:rPr>
              <a:t>4. </a:t>
            </a:r>
            <a:r>
              <a:rPr lang="en-US" sz="1050" b="1" u="sng" dirty="0">
                <a:solidFill>
                  <a:schemeClr val="bg1"/>
                </a:solidFill>
                <a:latin typeface="Segoe UI" panose="020B0502040204020203" pitchFamily="34" charset="0"/>
                <a:cs typeface="Segoe UI" panose="020B0502040204020203" pitchFamily="34" charset="0"/>
              </a:rPr>
              <a:t>Supporting Documentation: </a:t>
            </a:r>
            <a:r>
              <a:rPr lang="en-US" sz="1050" dirty="0">
                <a:solidFill>
                  <a:schemeClr val="bg1"/>
                </a:solidFill>
                <a:latin typeface="Segoe UI" panose="020B0502040204020203" pitchFamily="34" charset="0"/>
                <a:cs typeface="Segoe UI" panose="020B0502040204020203" pitchFamily="34" charset="0"/>
              </a:rPr>
              <a:t>You have 15 days from the start of your leave to provide documentation to </a:t>
            </a:r>
            <a:r>
              <a:rPr lang="en-US" sz="1050">
                <a:solidFill>
                  <a:schemeClr val="bg1"/>
                </a:solidFill>
                <a:latin typeface="Segoe UI" panose="020B0502040204020203" pitchFamily="34" charset="0"/>
                <a:cs typeface="Segoe UI" panose="020B0502040204020203" pitchFamily="34" charset="0"/>
              </a:rPr>
              <a:t>The Hartford.</a:t>
            </a:r>
            <a:endParaRPr lang="en-US" sz="1050" dirty="0">
              <a:solidFill>
                <a:schemeClr val="bg1"/>
              </a:solidFill>
              <a:latin typeface="Segoe UI" panose="020B0502040204020203" pitchFamily="34" charset="0"/>
              <a:cs typeface="Segoe UI" panose="020B0502040204020203" pitchFamily="34" charset="0"/>
            </a:endParaRPr>
          </a:p>
          <a:p>
            <a:endParaRPr lang="en-US" sz="1050" b="1" dirty="0">
              <a:solidFill>
                <a:schemeClr val="bg1"/>
              </a:solidFill>
              <a:highlight>
                <a:srgbClr val="00FFFF"/>
              </a:highlight>
              <a:latin typeface="Segoe UI" panose="020B0502040204020203" pitchFamily="34" charset="0"/>
              <a:cs typeface="Segoe UI" panose="020B0502040204020203" pitchFamily="34" charset="0"/>
            </a:endParaRPr>
          </a:p>
          <a:p>
            <a:r>
              <a:rPr lang="en-US" sz="1050" b="1" dirty="0">
                <a:solidFill>
                  <a:schemeClr val="bg1"/>
                </a:solidFill>
                <a:latin typeface="Segoe UI" panose="020B0502040204020203" pitchFamily="34" charset="0"/>
                <a:cs typeface="Segoe UI" panose="020B0502040204020203" pitchFamily="34" charset="0"/>
              </a:rPr>
              <a:t>5. </a:t>
            </a:r>
            <a:r>
              <a:rPr lang="en-US" sz="1050" b="1" u="sng" dirty="0">
                <a:solidFill>
                  <a:schemeClr val="bg1"/>
                </a:solidFill>
                <a:latin typeface="Segoe UI" panose="020B0502040204020203" pitchFamily="34" charset="0"/>
                <a:cs typeface="Segoe UI" panose="020B0502040204020203" pitchFamily="34" charset="0"/>
              </a:rPr>
              <a:t>Claim Review/Decision</a:t>
            </a:r>
            <a:r>
              <a:rPr lang="en-US" sz="1050" b="1" dirty="0">
                <a:solidFill>
                  <a:schemeClr val="bg1"/>
                </a:solidFill>
                <a:latin typeface="Segoe UI" panose="020B0502040204020203" pitchFamily="34" charset="0"/>
                <a:cs typeface="Segoe UI" panose="020B0502040204020203" pitchFamily="34" charset="0"/>
              </a:rPr>
              <a:t>: </a:t>
            </a:r>
            <a:r>
              <a:rPr lang="en-US" sz="1050" dirty="0">
                <a:solidFill>
                  <a:schemeClr val="bg1"/>
                </a:solidFill>
                <a:latin typeface="Segoe UI" panose="020B0502040204020203" pitchFamily="34" charset="0"/>
                <a:cs typeface="Segoe UI" panose="020B0502040204020203" pitchFamily="34" charset="0"/>
              </a:rPr>
              <a:t>Please allow 5 business days for The Hartford &amp; Renaissance to review your claim and determine whether it is approved or denied. Your Leave Consultant will reach out to you once a decision has been made. </a:t>
            </a:r>
          </a:p>
          <a:p>
            <a:endParaRPr lang="en-US" sz="1050" dirty="0">
              <a:solidFill>
                <a:schemeClr val="bg1"/>
              </a:solidFill>
              <a:latin typeface="Segoe UI" panose="020B0502040204020203" pitchFamily="34" charset="0"/>
              <a:cs typeface="Segoe UI" panose="020B0502040204020203" pitchFamily="34" charset="0"/>
            </a:endParaRPr>
          </a:p>
          <a:p>
            <a:r>
              <a:rPr lang="en-US" sz="1050" b="1" dirty="0">
                <a:solidFill>
                  <a:schemeClr val="bg1"/>
                </a:solidFill>
                <a:latin typeface="Segoe UI" panose="020B0502040204020203" pitchFamily="34" charset="0"/>
                <a:cs typeface="Segoe UI" panose="020B0502040204020203" pitchFamily="34" charset="0"/>
              </a:rPr>
              <a:t>6. </a:t>
            </a:r>
            <a:r>
              <a:rPr lang="en-US" sz="1050" b="1" u="sng" dirty="0">
                <a:solidFill>
                  <a:schemeClr val="bg1"/>
                </a:solidFill>
                <a:latin typeface="Segoe UI" panose="020B0502040204020203" pitchFamily="34" charset="0"/>
                <a:cs typeface="Segoe UI" panose="020B0502040204020203" pitchFamily="34" charset="0"/>
              </a:rPr>
              <a:t>STD/NJPFL discussion</a:t>
            </a:r>
            <a:r>
              <a:rPr lang="en-US" sz="1050" u="sng" dirty="0">
                <a:solidFill>
                  <a:schemeClr val="bg1"/>
                </a:solidFill>
                <a:latin typeface="Segoe UI" panose="020B0502040204020203" pitchFamily="34" charset="0"/>
                <a:cs typeface="Segoe UI" panose="020B0502040204020203" pitchFamily="34" charset="0"/>
              </a:rPr>
              <a:t>: </a:t>
            </a:r>
            <a:r>
              <a:rPr lang="en-US" sz="1050" dirty="0">
                <a:solidFill>
                  <a:schemeClr val="bg1"/>
                </a:solidFill>
                <a:latin typeface="Segoe UI" panose="020B0502040204020203" pitchFamily="34" charset="0"/>
                <a:cs typeface="Segoe UI" panose="020B0502040204020203" pitchFamily="34" charset="0"/>
              </a:rPr>
              <a:t>Your Leave Consultant will contact you regarding NJPFL approximately 5 days prior to your STD leave ending. If your STD is being medically extended your Leave Consultant will go over next steps.    </a:t>
            </a:r>
          </a:p>
          <a:p>
            <a:endParaRPr lang="en-US" sz="1050" dirty="0">
              <a:solidFill>
                <a:schemeClr val="bg1"/>
              </a:solidFill>
              <a:latin typeface="Segoe UI" panose="020B0502040204020203" pitchFamily="34" charset="0"/>
              <a:cs typeface="Segoe UI" panose="020B0502040204020203" pitchFamily="34" charset="0"/>
            </a:endParaRPr>
          </a:p>
          <a:p>
            <a:r>
              <a:rPr lang="en-US" sz="1050" b="1" dirty="0">
                <a:solidFill>
                  <a:schemeClr val="bg1"/>
                </a:solidFill>
                <a:latin typeface="Segoe UI" panose="020B0502040204020203" pitchFamily="34" charset="0"/>
                <a:cs typeface="Segoe UI" panose="020B0502040204020203" pitchFamily="34" charset="0"/>
              </a:rPr>
              <a:t>7. </a:t>
            </a:r>
            <a:r>
              <a:rPr lang="en-US" sz="1050" b="1" u="sng" dirty="0">
                <a:solidFill>
                  <a:schemeClr val="bg1"/>
                </a:solidFill>
                <a:latin typeface="Segoe UI" panose="020B0502040204020203" pitchFamily="34" charset="0"/>
                <a:cs typeface="Segoe UI" panose="020B0502040204020203" pitchFamily="34" charset="0"/>
              </a:rPr>
              <a:t>Elect NJPFL</a:t>
            </a:r>
            <a:r>
              <a:rPr lang="en-US" sz="1050" b="1" dirty="0">
                <a:solidFill>
                  <a:schemeClr val="bg1"/>
                </a:solidFill>
                <a:latin typeface="Segoe UI" panose="020B0502040204020203" pitchFamily="34" charset="0"/>
                <a:cs typeface="Segoe UI" panose="020B0502040204020203" pitchFamily="34" charset="0"/>
              </a:rPr>
              <a:t>: </a:t>
            </a:r>
            <a:r>
              <a:rPr lang="en-US" sz="1050" dirty="0">
                <a:solidFill>
                  <a:schemeClr val="bg1"/>
                </a:solidFill>
                <a:latin typeface="Segoe UI" panose="020B0502040204020203" pitchFamily="34" charset="0"/>
                <a:cs typeface="Segoe UI" panose="020B0502040204020203" pitchFamily="34" charset="0"/>
              </a:rPr>
              <a:t>Once NJ STAT(STD) ends, your Leave Consultant will notify steps to apply for NJPFL and discuss return to work dates.</a:t>
            </a:r>
          </a:p>
          <a:p>
            <a:endParaRPr lang="en-US" sz="1050" dirty="0">
              <a:solidFill>
                <a:schemeClr val="bg1"/>
              </a:solidFill>
              <a:latin typeface="Segoe UI" panose="020B0502040204020203" pitchFamily="34" charset="0"/>
              <a:cs typeface="Segoe UI" panose="020B0502040204020203" pitchFamily="34" charset="0"/>
            </a:endParaRPr>
          </a:p>
          <a:p>
            <a:r>
              <a:rPr lang="en-US" sz="1050" b="1" dirty="0">
                <a:solidFill>
                  <a:schemeClr val="bg1"/>
                </a:solidFill>
                <a:latin typeface="Segoe UI" panose="020B0502040204020203" pitchFamily="34" charset="0"/>
                <a:cs typeface="Segoe UI" panose="020B0502040204020203" pitchFamily="34" charset="0"/>
              </a:rPr>
              <a:t>8. </a:t>
            </a:r>
            <a:r>
              <a:rPr lang="en-US" sz="1050" b="1" u="sng" dirty="0">
                <a:solidFill>
                  <a:schemeClr val="bg1"/>
                </a:solidFill>
                <a:latin typeface="Segoe UI" panose="020B0502040204020203" pitchFamily="34" charset="0"/>
                <a:cs typeface="Segoe UI" panose="020B0502040204020203" pitchFamily="34" charset="0"/>
              </a:rPr>
              <a:t>Return-to-Work: </a:t>
            </a:r>
            <a:r>
              <a:rPr lang="en-US" sz="1050" dirty="0">
                <a:solidFill>
                  <a:schemeClr val="bg1"/>
                </a:solidFill>
                <a:latin typeface="Segoe UI" panose="020B0502040204020203" pitchFamily="34" charset="0"/>
                <a:cs typeface="Segoe UI" panose="020B0502040204020203" pitchFamily="34" charset="0"/>
              </a:rPr>
              <a:t>Leave Consultant will confirm your return-to-work date.  You will also need to contact your supervisor and provide your confirmed return-to-work date.   You will need to contact the State of New Jersey and notify them when you return from NJPFL.</a:t>
            </a:r>
          </a:p>
          <a:p>
            <a:pPr marL="228600" indent="-228600">
              <a:buAutoNum type="arabicPeriod" startAt="8"/>
            </a:pPr>
            <a:endParaRPr lang="en-US" sz="1050" dirty="0">
              <a:solidFill>
                <a:schemeClr val="bg1"/>
              </a:solidFill>
              <a:latin typeface="Segoe UI" panose="020B0502040204020203" pitchFamily="34" charset="0"/>
              <a:cs typeface="Segoe UI" panose="020B0502040204020203" pitchFamily="34" charset="0"/>
            </a:endParaRPr>
          </a:p>
          <a:p>
            <a:r>
              <a:rPr lang="en-US" sz="1050" b="1" dirty="0">
                <a:solidFill>
                  <a:schemeClr val="bg1"/>
                </a:solidFill>
                <a:latin typeface="Segoe UI" panose="020B0502040204020203" pitchFamily="34" charset="0"/>
                <a:cs typeface="Segoe UI" panose="020B0502040204020203" pitchFamily="34" charset="0"/>
              </a:rPr>
              <a:t>9.  </a:t>
            </a:r>
            <a:r>
              <a:rPr lang="en-US" sz="1050" b="1" u="sng" dirty="0">
                <a:solidFill>
                  <a:schemeClr val="bg1"/>
                </a:solidFill>
                <a:latin typeface="Segoe UI" panose="020B0502040204020203" pitchFamily="34" charset="0"/>
                <a:cs typeface="Segoe UI" panose="020B0502040204020203" pitchFamily="34" charset="0"/>
              </a:rPr>
              <a:t>System/Vendor Updates: </a:t>
            </a:r>
            <a:r>
              <a:rPr lang="en-US" sz="1050" dirty="0">
                <a:solidFill>
                  <a:schemeClr val="bg1"/>
                </a:solidFill>
                <a:latin typeface="Segoe UI" panose="020B0502040204020203" pitchFamily="34" charset="0"/>
                <a:cs typeface="Segoe UI" panose="020B0502040204020203" pitchFamily="34" charset="0"/>
              </a:rPr>
              <a:t>Leave Consultant will update Employee Central, The Hartford and Renaissance with RTW date.</a:t>
            </a:r>
            <a:endParaRPr lang="en-US" sz="1050" dirty="0">
              <a:latin typeface="Century Gothic" panose="020B0502020202020204" pitchFamily="34" charset="0"/>
            </a:endParaRPr>
          </a:p>
        </p:txBody>
      </p:sp>
      <p:graphicFrame>
        <p:nvGraphicFramePr>
          <p:cNvPr id="10" name="Diagram 9">
            <a:extLst>
              <a:ext uri="{FF2B5EF4-FFF2-40B4-BE49-F238E27FC236}">
                <a16:creationId xmlns:a16="http://schemas.microsoft.com/office/drawing/2014/main" id="{61CDED14-4956-E9D4-9206-7A69EF66A0A7}"/>
              </a:ext>
            </a:extLst>
          </p:cNvPr>
          <p:cNvGraphicFramePr/>
          <p:nvPr>
            <p:extLst>
              <p:ext uri="{D42A27DB-BD31-4B8C-83A1-F6EECF244321}">
                <p14:modId xmlns:p14="http://schemas.microsoft.com/office/powerpoint/2010/main" val="2872647603"/>
              </p:ext>
            </p:extLst>
          </p:nvPr>
        </p:nvGraphicFramePr>
        <p:xfrm>
          <a:off x="358219" y="1185626"/>
          <a:ext cx="5822695" cy="4404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2" descr="246,000+ Mother Holding Baby Stock Photos, Pictures &amp; Royalty-Free Images -  iStock | Hispanic mother holding baby, Mother holding baby in air, Mother  holding baby behind">
            <a:extLst>
              <a:ext uri="{FF2B5EF4-FFF2-40B4-BE49-F238E27FC236}">
                <a16:creationId xmlns:a16="http://schemas.microsoft.com/office/drawing/2014/main" id="{83881D82-2857-53FB-B403-BDC2A86DBE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7218" y="2658270"/>
            <a:ext cx="2104696" cy="140313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A9476BE-6806-AA0C-E2FD-4C5A9EA2E17C}"/>
              </a:ext>
            </a:extLst>
          </p:cNvPr>
          <p:cNvSpPr>
            <a:spLocks noGrp="1"/>
          </p:cNvSpPr>
          <p:nvPr>
            <p:ph type="ftr" sz="quarter" idx="19"/>
          </p:nvPr>
        </p:nvSpPr>
        <p:spPr/>
        <p:txBody>
          <a:bodyPr/>
          <a:lstStyle/>
          <a:p>
            <a:r>
              <a:rPr lang="en-US"/>
              <a:t>NJ Maternity Leave Overview- Union</a:t>
            </a:r>
            <a:endParaRPr lang="en-US" dirty="0"/>
          </a:p>
        </p:txBody>
      </p:sp>
      <p:sp>
        <p:nvSpPr>
          <p:cNvPr id="5" name="Slide Number Placeholder 4">
            <a:extLst>
              <a:ext uri="{FF2B5EF4-FFF2-40B4-BE49-F238E27FC236}">
                <a16:creationId xmlns:a16="http://schemas.microsoft.com/office/drawing/2014/main" id="{5D5C4CBD-9CE6-99CF-C8FE-D413AD52848D}"/>
              </a:ext>
            </a:extLst>
          </p:cNvPr>
          <p:cNvSpPr>
            <a:spLocks noGrp="1"/>
          </p:cNvSpPr>
          <p:nvPr>
            <p:ph type="sldNum" sz="quarter" idx="18"/>
          </p:nvPr>
        </p:nvSpPr>
        <p:spPr/>
        <p:txBody>
          <a:bodyPr/>
          <a:lstStyle/>
          <a:p>
            <a:r>
              <a:rPr lang="en-US"/>
              <a:t>Page </a:t>
            </a:r>
            <a:fld id="{E55CB928-7360-4C5A-A5AA-7B3F29607B21}" type="slidenum">
              <a:rPr lang="en-US" smtClean="0"/>
              <a:pPr/>
              <a:t>3</a:t>
            </a:fld>
            <a:endParaRPr lang="en-US" dirty="0"/>
          </a:p>
        </p:txBody>
      </p:sp>
    </p:spTree>
    <p:extLst>
      <p:ext uri="{BB962C8B-B14F-4D97-AF65-F5344CB8AC3E}">
        <p14:creationId xmlns:p14="http://schemas.microsoft.com/office/powerpoint/2010/main" val="18798275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48EDCF-BA79-8415-2910-35714B9EDEED}"/>
              </a:ext>
            </a:extLst>
          </p:cNvPr>
          <p:cNvSpPr>
            <a:spLocks noGrp="1"/>
          </p:cNvSpPr>
          <p:nvPr>
            <p:ph type="title"/>
          </p:nvPr>
        </p:nvSpPr>
        <p:spPr>
          <a:xfrm>
            <a:off x="508000" y="381301"/>
            <a:ext cx="11176000" cy="307777"/>
          </a:xfrm>
        </p:spPr>
        <p:txBody>
          <a:bodyPr/>
          <a:lstStyle/>
          <a:p>
            <a:pPr algn="ctr"/>
            <a:r>
              <a:rPr lang="en-US" sz="4400" dirty="0">
                <a:solidFill>
                  <a:srgbClr val="FF0000"/>
                </a:solidFill>
              </a:rPr>
              <a:t>New Jersey Paid Family Leave FAQ</a:t>
            </a:r>
            <a:endParaRPr lang="en-US" sz="4400" dirty="0"/>
          </a:p>
        </p:txBody>
      </p:sp>
      <p:sp>
        <p:nvSpPr>
          <p:cNvPr id="7" name="Text Placeholder 6">
            <a:extLst>
              <a:ext uri="{FF2B5EF4-FFF2-40B4-BE49-F238E27FC236}">
                <a16:creationId xmlns:a16="http://schemas.microsoft.com/office/drawing/2014/main" id="{E2BABDBD-4BCF-7C63-4666-7ABB96C98E7A}"/>
              </a:ext>
            </a:extLst>
          </p:cNvPr>
          <p:cNvSpPr>
            <a:spLocks noGrp="1"/>
          </p:cNvSpPr>
          <p:nvPr>
            <p:ph type="body" sz="quarter" idx="14"/>
          </p:nvPr>
        </p:nvSpPr>
        <p:spPr>
          <a:xfrm>
            <a:off x="488949" y="1052494"/>
            <a:ext cx="11182351" cy="4468305"/>
          </a:xfrm>
        </p:spPr>
        <p:txBody>
          <a:bodyPr/>
          <a:lstStyle/>
          <a:p>
            <a:pPr marL="285750" indent="-285750">
              <a:lnSpc>
                <a:spcPct val="100000"/>
              </a:lnSpc>
              <a:buFont typeface="Arial" panose="020B0604020202020204" pitchFamily="34" charset="0"/>
              <a:buChar char="•"/>
            </a:pPr>
            <a:r>
              <a:rPr lang="en-US" sz="1200" b="1" dirty="0">
                <a:latin typeface="Segoe UI" panose="020B0502040204020203" pitchFamily="34" charset="0"/>
                <a:cs typeface="Segoe UI" panose="020B0502040204020203" pitchFamily="34" charset="0"/>
              </a:rPr>
              <a:t>Do I need to apply with the state for </a:t>
            </a:r>
            <a:r>
              <a:rPr lang="en-US" sz="1200" b="1" i="0" dirty="0">
                <a:solidFill>
                  <a:schemeClr val="bg1"/>
                </a:solidFill>
                <a:effectLst/>
                <a:latin typeface="Segoe UI" panose="020B0502040204020203" pitchFamily="34" charset="0"/>
                <a:cs typeface="Segoe UI" panose="020B0502040204020203" pitchFamily="34" charset="0"/>
              </a:rPr>
              <a:t>New </a:t>
            </a:r>
            <a:r>
              <a:rPr lang="en-US" sz="1200" b="1" dirty="0">
                <a:latin typeface="Segoe UI" panose="020B0502040204020203" pitchFamily="34" charset="0"/>
                <a:cs typeface="Segoe UI" panose="020B0502040204020203" pitchFamily="34" charset="0"/>
              </a:rPr>
              <a:t>Jersey</a:t>
            </a:r>
            <a:r>
              <a:rPr lang="en-US" sz="1200" b="1" i="0" dirty="0">
                <a:solidFill>
                  <a:schemeClr val="bg1"/>
                </a:solidFill>
                <a:effectLst/>
                <a:latin typeface="Segoe UI" panose="020B0502040204020203" pitchFamily="34" charset="0"/>
                <a:cs typeface="Segoe UI" panose="020B0502040204020203" pitchFamily="34" charset="0"/>
              </a:rPr>
              <a:t> State Paid Family Leave </a:t>
            </a:r>
            <a:r>
              <a:rPr lang="en-US" sz="1200" b="0" i="0" dirty="0">
                <a:solidFill>
                  <a:schemeClr val="bg1"/>
                </a:solidFill>
                <a:effectLst/>
                <a:latin typeface="Segoe UI" panose="020B0502040204020203" pitchFamily="34" charset="0"/>
                <a:cs typeface="Segoe UI" panose="020B0502040204020203" pitchFamily="34" charset="0"/>
              </a:rPr>
              <a:t>(</a:t>
            </a:r>
            <a:r>
              <a:rPr lang="en-US" sz="1200" b="1" dirty="0">
                <a:latin typeface="Segoe UI" panose="020B0502040204020203" pitchFamily="34" charset="0"/>
                <a:cs typeface="Segoe UI" panose="020B0502040204020203" pitchFamily="34" charset="0"/>
              </a:rPr>
              <a:t>NJPFL)?</a:t>
            </a:r>
          </a:p>
          <a:p>
            <a:pPr marL="1028700" lvl="1">
              <a:lnSpc>
                <a:spcPct val="100000"/>
              </a:lnSpc>
              <a:buFont typeface="Arial" panose="020B0604020202020204" pitchFamily="34" charset="0"/>
              <a:buChar char="•"/>
            </a:pPr>
            <a:r>
              <a:rPr lang="en-US" sz="1200" dirty="0">
                <a:solidFill>
                  <a:schemeClr val="bg1"/>
                </a:solidFill>
                <a:latin typeface="Segoe UI" panose="020B0502040204020203" pitchFamily="34" charset="0"/>
                <a:cs typeface="Segoe UI" panose="020B0502040204020203" pitchFamily="34" charset="0"/>
              </a:rPr>
              <a:t>Yes, you will need to file directly with The State of New Jersey. </a:t>
            </a:r>
            <a:r>
              <a:rPr lang="en-US" sz="1200" b="1" i="0" dirty="0">
                <a:solidFill>
                  <a:schemeClr val="bg1"/>
                </a:solidFill>
                <a:effectLst/>
                <a:latin typeface="Roboto" panose="02000000000000000000" pitchFamily="2" charset="0"/>
              </a:rPr>
              <a:t>Apply online.</a:t>
            </a:r>
            <a:r>
              <a:rPr lang="en-US" sz="1200" b="0" i="0" dirty="0">
                <a:solidFill>
                  <a:schemeClr val="bg1"/>
                </a:solidFill>
                <a:effectLst/>
                <a:latin typeface="Roboto" panose="02000000000000000000" pitchFamily="2" charset="0"/>
              </a:rPr>
              <a:t> It’s faster than printing and mailing or faxing your application to the state. </a:t>
            </a:r>
            <a:r>
              <a:rPr lang="en-US" sz="1200" b="1" i="0" dirty="0">
                <a:solidFill>
                  <a:schemeClr val="bg1"/>
                </a:solidFill>
                <a:effectLst/>
                <a:latin typeface="Roboto" panose="02000000000000000000" pitchFamily="2" charset="0"/>
              </a:rPr>
              <a:t>Remember, </a:t>
            </a:r>
            <a:r>
              <a:rPr lang="en-US" sz="1200" b="0" i="0" dirty="0">
                <a:solidFill>
                  <a:schemeClr val="bg1"/>
                </a:solidFill>
                <a:effectLst/>
                <a:latin typeface="Roboto" panose="02000000000000000000" pitchFamily="2" charset="0"/>
              </a:rPr>
              <a:t>it is your responsibility provide all necessary documentation to the state. </a:t>
            </a:r>
            <a:endParaRPr lang="en-US" sz="1200" dirty="0">
              <a:solidFill>
                <a:schemeClr val="bg1"/>
              </a:solidFill>
              <a:latin typeface="Segoe UI" panose="020B0502040204020203" pitchFamily="34" charset="0"/>
              <a:cs typeface="Segoe UI" panose="020B0502040204020203" pitchFamily="34" charset="0"/>
            </a:endParaRPr>
          </a:p>
          <a:p>
            <a:pPr marL="1028700" lvl="1">
              <a:lnSpc>
                <a:spcPct val="100000"/>
              </a:lnSpc>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a:p>
            <a:pPr marL="285750" indent="-285750">
              <a:lnSpc>
                <a:spcPct val="100000"/>
              </a:lnSpc>
              <a:buFont typeface="Arial" panose="020B0604020202020204" pitchFamily="34" charset="0"/>
              <a:buChar char="•"/>
            </a:pPr>
            <a:r>
              <a:rPr lang="en-US" sz="1200" b="1" dirty="0">
                <a:latin typeface="Segoe UI" panose="020B0502040204020203" pitchFamily="34" charset="0"/>
                <a:cs typeface="Segoe UI" panose="020B0502040204020203" pitchFamily="34" charset="0"/>
              </a:rPr>
              <a:t>Will FMLA run concurrent while out on NJPFL? </a:t>
            </a:r>
          </a:p>
          <a:p>
            <a:pPr marL="1028700" lvl="1">
              <a:lnSpc>
                <a:spcPct val="10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Yes, if you are eligible, FMLA will run concurrent while out on NJPFL. </a:t>
            </a:r>
            <a:endParaRPr lang="en-US" sz="1200" dirty="0">
              <a:highlight>
                <a:srgbClr val="FFFF00"/>
              </a:highlight>
              <a:latin typeface="Segoe UI" panose="020B0502040204020203" pitchFamily="34" charset="0"/>
              <a:cs typeface="Segoe UI" panose="020B0502040204020203" pitchFamily="34" charset="0"/>
            </a:endParaRPr>
          </a:p>
          <a:p>
            <a:pPr marL="1028700" lvl="1">
              <a:lnSpc>
                <a:spcPct val="100000"/>
              </a:lnSpc>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a:p>
            <a:pPr marL="285750" indent="-285750">
              <a:lnSpc>
                <a:spcPct val="100000"/>
              </a:lnSpc>
              <a:buFont typeface="Arial" panose="020B0604020202020204" pitchFamily="34" charset="0"/>
              <a:buChar char="•"/>
            </a:pPr>
            <a:r>
              <a:rPr lang="en-US" sz="1200" b="1" dirty="0">
                <a:latin typeface="Segoe UI" panose="020B0502040204020203" pitchFamily="34" charset="0"/>
                <a:cs typeface="Segoe UI" panose="020B0502040204020203" pitchFamily="34" charset="0"/>
              </a:rPr>
              <a:t>How long can I take NJPFL?</a:t>
            </a:r>
          </a:p>
          <a:p>
            <a:pPr marL="1028700" lvl="1">
              <a:lnSpc>
                <a:spcPct val="100000"/>
              </a:lnSpc>
              <a:buFont typeface="Arial" panose="020B0604020202020204" pitchFamily="34" charset="0"/>
              <a:buChar char="•"/>
            </a:pPr>
            <a:r>
              <a:rPr lang="en-US" sz="1200" b="0" i="0" dirty="0">
                <a:solidFill>
                  <a:schemeClr val="bg1"/>
                </a:solidFill>
                <a:effectLst/>
                <a:latin typeface="Segoe UI" panose="020B0502040204020203" pitchFamily="34" charset="0"/>
                <a:cs typeface="Segoe UI" panose="020B0502040204020203" pitchFamily="34" charset="0"/>
              </a:rPr>
              <a:t>New Jersey Paid Family Leave provides eligible employees with up to 12 weeks of job protected, paid time off to bond with a new child, care for a family member with a serious health condition, or to assist loved ones when a family member is deployed abroad on active military service. This time can be taken all at once, or in increments of full days.  </a:t>
            </a:r>
          </a:p>
          <a:p>
            <a:pPr marL="1028700" lvl="1">
              <a:lnSpc>
                <a:spcPct val="100000"/>
              </a:lnSpc>
              <a:buFont typeface="Arial" panose="020B0604020202020204" pitchFamily="34" charset="0"/>
              <a:buChar char="•"/>
            </a:pPr>
            <a:r>
              <a:rPr lang="en-US" sz="1200" b="0" i="0" dirty="0">
                <a:solidFill>
                  <a:srgbClr val="151F48"/>
                </a:solidFill>
                <a:effectLst/>
                <a:latin typeface="Roboto" panose="02000000000000000000" pitchFamily="2" charset="0"/>
              </a:rPr>
              <a:t>Workers can receive benefits for twelve consecutive weeks (84 days) or up to eight weeks (56 days) of intermittent leave in a 12-month period. </a:t>
            </a:r>
            <a:endParaRPr lang="en-US" sz="1200" b="0" i="0" dirty="0">
              <a:solidFill>
                <a:schemeClr val="bg1"/>
              </a:solidFill>
              <a:effectLst/>
              <a:latin typeface="Segoe UI" panose="020B0502040204020203" pitchFamily="34" charset="0"/>
              <a:cs typeface="Segoe UI" panose="020B0502040204020203" pitchFamily="34" charset="0"/>
            </a:endParaRPr>
          </a:p>
          <a:p>
            <a:pPr lvl="1" indent="0">
              <a:lnSpc>
                <a:spcPct val="100000"/>
              </a:lnSpc>
              <a:buNone/>
            </a:pPr>
            <a:endParaRPr lang="en-US" sz="1200" b="1" dirty="0">
              <a:latin typeface="Segoe UI" panose="020B0502040204020203" pitchFamily="34" charset="0"/>
              <a:cs typeface="Segoe UI" panose="020B0502040204020203" pitchFamily="34" charset="0"/>
            </a:endParaRPr>
          </a:p>
          <a:p>
            <a:pPr marL="285750" indent="-285750">
              <a:lnSpc>
                <a:spcPct val="100000"/>
              </a:lnSpc>
              <a:buFont typeface="Arial" panose="020B0604020202020204" pitchFamily="34" charset="0"/>
              <a:buChar char="•"/>
            </a:pPr>
            <a:r>
              <a:rPr lang="en-US" sz="1200" b="1" dirty="0">
                <a:latin typeface="Segoe UI" panose="020B0502040204020203" pitchFamily="34" charset="0"/>
                <a:cs typeface="Segoe UI" panose="020B0502040204020203" pitchFamily="34" charset="0"/>
              </a:rPr>
              <a:t>Am I required to use Vacation pay during this time? </a:t>
            </a:r>
          </a:p>
          <a:p>
            <a:pPr marL="1028700" lvl="1">
              <a:lnSpc>
                <a:spcPct val="10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If your leave is related to bonding, you have the option to use vacation time or be paid through The State of New Jersey for NJPFL. 12 weeks of NJPFL for bonding must be used within 12 months of the child’s birth.</a:t>
            </a:r>
          </a:p>
          <a:p>
            <a:pPr>
              <a:lnSpc>
                <a:spcPct val="100000"/>
              </a:lnSpc>
            </a:pPr>
            <a:endParaRPr lang="en-US" sz="1200" dirty="0">
              <a:latin typeface="Segoe UI" panose="020B0502040204020203" pitchFamily="34" charset="0"/>
              <a:cs typeface="Segoe UI" panose="020B0502040204020203" pitchFamily="34" charset="0"/>
            </a:endParaRPr>
          </a:p>
          <a:p>
            <a:pPr marL="285750" indent="-285750">
              <a:lnSpc>
                <a:spcPct val="100000"/>
              </a:lnSpc>
              <a:buFont typeface="Arial" panose="020B0604020202020204" pitchFamily="34" charset="0"/>
              <a:buChar char="•"/>
            </a:pPr>
            <a:r>
              <a:rPr lang="en-US" sz="1200" b="1" dirty="0">
                <a:latin typeface="Segoe UI" panose="020B0502040204020203" pitchFamily="34" charset="0"/>
                <a:cs typeface="Segoe UI" panose="020B0502040204020203" pitchFamily="34" charset="0"/>
              </a:rPr>
              <a:t>How am I paid for NJPFL?</a:t>
            </a:r>
          </a:p>
          <a:p>
            <a:pPr marL="1028700" lvl="1">
              <a:lnSpc>
                <a:spcPct val="100000"/>
              </a:lnSpc>
              <a:buFont typeface="Arial" panose="020B0604020202020204" pitchFamily="34" charset="0"/>
              <a:buChar char="•"/>
            </a:pPr>
            <a:r>
              <a:rPr lang="en-US" sz="1200" dirty="0">
                <a:solidFill>
                  <a:schemeClr val="bg1"/>
                </a:solidFill>
                <a:latin typeface="Segoe UI" panose="020B0502040204020203" pitchFamily="34" charset="0"/>
                <a:cs typeface="Segoe UI" panose="020B0502040204020203" pitchFamily="34" charset="0"/>
              </a:rPr>
              <a:t>The State of New Jersey will mail you a prepaid debit card in a </a:t>
            </a:r>
            <a:r>
              <a:rPr lang="en-US" sz="1200" b="1" dirty="0">
                <a:solidFill>
                  <a:schemeClr val="bg1"/>
                </a:solidFill>
                <a:latin typeface="Segoe UI" panose="020B0502040204020203" pitchFamily="34" charset="0"/>
                <a:cs typeface="Segoe UI" panose="020B0502040204020203" pitchFamily="34" charset="0"/>
              </a:rPr>
              <a:t>plain envelope  </a:t>
            </a:r>
            <a:r>
              <a:rPr lang="en-US" sz="1200" dirty="0">
                <a:solidFill>
                  <a:schemeClr val="bg1"/>
                </a:solidFill>
                <a:latin typeface="Segoe UI" panose="020B0502040204020203" pitchFamily="34" charset="0"/>
                <a:cs typeface="Segoe UI" panose="020B0502040204020203" pitchFamily="34" charset="0"/>
              </a:rPr>
              <a:t>If you can’t find your card,</a:t>
            </a:r>
            <a:r>
              <a:rPr lang="en-US" sz="1200" b="0" i="0" dirty="0"/>
              <a:t> </a:t>
            </a:r>
            <a:r>
              <a:rPr lang="en-US" sz="1200" b="0" i="0" dirty="0">
                <a:hlinkClick r:id="rId2" tooltip="Money Network"/>
              </a:rPr>
              <a:t>contact Money </a:t>
            </a:r>
            <a:r>
              <a:rPr lang="en-US" sz="1200" b="0" i="0" dirty="0">
                <a:solidFill>
                  <a:schemeClr val="bg1"/>
                </a:solidFill>
                <a:hlinkClick r:id="rId2" tooltip="Money Network">
                  <a:extLst>
                    <a:ext uri="{A12FA001-AC4F-418D-AE19-62706E023703}">
                      <ahyp:hlinkClr xmlns:ahyp="http://schemas.microsoft.com/office/drawing/2018/hyperlinkcolor" val="tx"/>
                    </a:ext>
                  </a:extLst>
                </a:hlinkClick>
              </a:rPr>
              <a:t>Network/My Banking Direct</a:t>
            </a:r>
            <a:r>
              <a:rPr lang="en-US" sz="1200" b="0" i="0" dirty="0">
                <a:solidFill>
                  <a:schemeClr val="bg1"/>
                </a:solidFill>
              </a:rPr>
              <a:t>  for a replacement.</a:t>
            </a:r>
          </a:p>
          <a:p>
            <a:pPr marL="1028700" lvl="1">
              <a:lnSpc>
                <a:spcPct val="100000"/>
              </a:lnSpc>
              <a:buFont typeface="Arial" panose="020B0604020202020204" pitchFamily="34" charset="0"/>
              <a:buChar char="•"/>
            </a:pPr>
            <a:r>
              <a:rPr lang="en-US" sz="1200" b="1" dirty="0">
                <a:solidFill>
                  <a:schemeClr val="bg1"/>
                </a:solidFill>
              </a:rPr>
              <a:t>Please save your card as it will be used if future leaves are needed. </a:t>
            </a:r>
            <a:endParaRPr lang="en-US" sz="1200" b="1" i="0" dirty="0">
              <a:solidFill>
                <a:schemeClr val="bg1"/>
              </a:solidFill>
            </a:endParaRPr>
          </a:p>
          <a:p>
            <a:pPr marL="1028700" lvl="1">
              <a:lnSpc>
                <a:spcPct val="100000"/>
              </a:lnSpc>
              <a:buFont typeface="Arial" panose="020B0604020202020204" pitchFamily="34" charset="0"/>
              <a:buChar char="•"/>
            </a:pPr>
            <a:r>
              <a:rPr lang="en-US" sz="1200" dirty="0">
                <a:solidFill>
                  <a:schemeClr val="bg1"/>
                </a:solidFill>
                <a:latin typeface="Segoe UI" panose="020B0502040204020203" pitchFamily="34" charset="0"/>
                <a:cs typeface="Segoe UI" panose="020B0502040204020203" pitchFamily="34" charset="0"/>
              </a:rPr>
              <a:t>As of 1/1/26 Maximum benefit paid is </a:t>
            </a:r>
            <a:r>
              <a:rPr lang="en-US" sz="1200">
                <a:solidFill>
                  <a:schemeClr val="bg1"/>
                </a:solidFill>
                <a:latin typeface="Segoe UI" panose="020B0502040204020203" pitchFamily="34" charset="0"/>
                <a:cs typeface="Segoe UI" panose="020B0502040204020203" pitchFamily="34" charset="0"/>
              </a:rPr>
              <a:t>$1119 </a:t>
            </a:r>
            <a:r>
              <a:rPr lang="en-US" sz="1200" dirty="0">
                <a:solidFill>
                  <a:schemeClr val="bg1"/>
                </a:solidFill>
                <a:latin typeface="Segoe UI" panose="020B0502040204020203" pitchFamily="34" charset="0"/>
                <a:cs typeface="Segoe UI" panose="020B0502040204020203" pitchFamily="34" charset="0"/>
              </a:rPr>
              <a:t>per week.</a:t>
            </a:r>
            <a:endParaRPr lang="en-US" sz="1200" dirty="0">
              <a:latin typeface="Segoe UI" panose="020B0502040204020203" pitchFamily="34" charset="0"/>
              <a:cs typeface="Segoe UI" panose="020B0502040204020203" pitchFamily="34" charset="0"/>
            </a:endParaRPr>
          </a:p>
          <a:p>
            <a:endParaRPr lang="en-US" dirty="0"/>
          </a:p>
        </p:txBody>
      </p:sp>
      <p:sp>
        <p:nvSpPr>
          <p:cNvPr id="2" name="Footer Placeholder 1">
            <a:extLst>
              <a:ext uri="{FF2B5EF4-FFF2-40B4-BE49-F238E27FC236}">
                <a16:creationId xmlns:a16="http://schemas.microsoft.com/office/drawing/2014/main" id="{72F93E6D-91AA-8106-B6C3-D5B665A31EED}"/>
              </a:ext>
            </a:extLst>
          </p:cNvPr>
          <p:cNvSpPr>
            <a:spLocks noGrp="1"/>
          </p:cNvSpPr>
          <p:nvPr>
            <p:ph type="ftr" sz="quarter" idx="17"/>
          </p:nvPr>
        </p:nvSpPr>
        <p:spPr/>
        <p:txBody>
          <a:bodyPr/>
          <a:lstStyle/>
          <a:p>
            <a:r>
              <a:rPr lang="en-US"/>
              <a:t>NJ Maternity Leave Overview- Union</a:t>
            </a:r>
            <a:endParaRPr lang="en-US" dirty="0"/>
          </a:p>
        </p:txBody>
      </p:sp>
      <p:sp>
        <p:nvSpPr>
          <p:cNvPr id="3" name="Slide Number Placeholder 2">
            <a:extLst>
              <a:ext uri="{FF2B5EF4-FFF2-40B4-BE49-F238E27FC236}">
                <a16:creationId xmlns:a16="http://schemas.microsoft.com/office/drawing/2014/main" id="{830D29BA-F0D4-FCD9-4F15-F59B72CF2E0F}"/>
              </a:ext>
            </a:extLst>
          </p:cNvPr>
          <p:cNvSpPr>
            <a:spLocks noGrp="1"/>
          </p:cNvSpPr>
          <p:nvPr>
            <p:ph type="sldNum" sz="quarter" idx="16"/>
          </p:nvPr>
        </p:nvSpPr>
        <p:spPr/>
        <p:txBody>
          <a:bodyPr/>
          <a:lstStyle/>
          <a:p>
            <a:r>
              <a:rPr lang="en-US"/>
              <a:t>Page </a:t>
            </a:r>
            <a:fld id="{E55CB928-7360-4C5A-A5AA-7B3F29607B21}" type="slidenum">
              <a:rPr lang="en-US" smtClean="0"/>
              <a:pPr/>
              <a:t>4</a:t>
            </a:fld>
            <a:endParaRPr lang="en-US" dirty="0"/>
          </a:p>
        </p:txBody>
      </p:sp>
    </p:spTree>
    <p:extLst>
      <p:ext uri="{BB962C8B-B14F-4D97-AF65-F5344CB8AC3E}">
        <p14:creationId xmlns:p14="http://schemas.microsoft.com/office/powerpoint/2010/main" val="387318291"/>
      </p:ext>
    </p:extLst>
  </p:cSld>
  <p:clrMapOvr>
    <a:masterClrMapping/>
  </p:clrMapOvr>
  <p:transition spd="med">
    <p:fade/>
  </p:transition>
</p:sld>
</file>

<file path=ppt/theme/theme1.xml><?xml version="1.0" encoding="utf-8"?>
<a:theme xmlns:a="http://schemas.openxmlformats.org/drawingml/2006/main" name="The Coca-Cola Company Corporate Template">
  <a:themeElements>
    <a:clrScheme name="Custom 4">
      <a:dk1>
        <a:srgbClr val="FFFFFF"/>
      </a:dk1>
      <a:lt1>
        <a:srgbClr val="455560"/>
      </a:lt1>
      <a:dk2>
        <a:srgbClr val="455560"/>
      </a:dk2>
      <a:lt2>
        <a:srgbClr val="FFFFFF"/>
      </a:lt2>
      <a:accent1>
        <a:srgbClr val="455560"/>
      </a:accent1>
      <a:accent2>
        <a:srgbClr val="F40009"/>
      </a:accent2>
      <a:accent3>
        <a:srgbClr val="20272B"/>
      </a:accent3>
      <a:accent4>
        <a:srgbClr val="909FA0"/>
      </a:accent4>
      <a:accent5>
        <a:srgbClr val="C6CECE"/>
      </a:accent5>
      <a:accent6>
        <a:srgbClr val="D9E2E1"/>
      </a:accent6>
      <a:hlink>
        <a:srgbClr val="455560"/>
      </a:hlink>
      <a:folHlink>
        <a:srgbClr val="F40009"/>
      </a:folHlink>
    </a:clrScheme>
    <a:fontScheme name="Custom 1">
      <a:majorFont>
        <a:latin typeface="TrashHan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2"/>
        </a:solidFill>
      </a:spPr>
      <a:bodyPr vert="horz" lIns="320040" tIns="137160" rIns="320040" bIns="137160" rtlCol="0">
        <a:noAutofit/>
      </a:bodyPr>
      <a:lstStyle>
        <a:def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defRPr kumimoji="0" sz="3600" b="0" i="0" u="none" strike="noStrike" kern="1200" cap="none" spc="0" normalizeH="0" baseline="0" noProof="0" dirty="0" smtClean="0">
            <a:ln>
              <a:noFill/>
            </a:ln>
            <a:solidFill>
              <a:srgbClr val="FFFFFF"/>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PRESENTATIONLOAD">
  <a:themeElements>
    <a:clrScheme name="Custom 1">
      <a:dk1>
        <a:sysClr val="windowText" lastClr="000000"/>
      </a:dk1>
      <a:lt1>
        <a:sysClr val="window" lastClr="FFFFFF"/>
      </a:lt1>
      <a:dk2>
        <a:srgbClr val="454545"/>
      </a:dk2>
      <a:lt2>
        <a:srgbClr val="DADADA"/>
      </a:lt2>
      <a:accent1>
        <a:srgbClr val="DF2E28"/>
      </a:accent1>
      <a:accent2>
        <a:srgbClr val="2376B8"/>
      </a:accent2>
      <a:accent3>
        <a:srgbClr val="E9BF35"/>
      </a:accent3>
      <a:accent4>
        <a:srgbClr val="81BB42"/>
      </a:accent4>
      <a:accent5>
        <a:srgbClr val="32C7A9"/>
      </a:accent5>
      <a:accent6>
        <a:srgbClr val="4A9BDC"/>
      </a:accent6>
      <a:hlink>
        <a:srgbClr val="F0532B"/>
      </a:hlink>
      <a:folHlink>
        <a:srgbClr val="F38B53"/>
      </a:folHlink>
    </a:clrScheme>
    <a:fontScheme name="Custom 1">
      <a:majorFont>
        <a:latin typeface="TrashHand"/>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pplication xmlns="http://www.sap.com/cof/ao/powerpoint/application">
  <com.sap.ip.bi.pioneer>
    <Version>4</Version>
    <AAO_Revision>2.3.0.57241</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2.3.0.57241</Revision>
</Application>
</file>

<file path=customXml/item3.xml><?xml version="1.0" encoding="utf-8"?>
<ct:contentTypeSchema xmlns:ct="http://schemas.microsoft.com/office/2006/metadata/contentType" xmlns:ma="http://schemas.microsoft.com/office/2006/metadata/properties/metaAttributes" ct:_="" ma:_="" ma:contentTypeName="Document" ma:contentTypeID="0x0101008C492BC84EC71B42BD8AF116B27DF0CD" ma:contentTypeVersion="13" ma:contentTypeDescription="Create a new document." ma:contentTypeScope="" ma:versionID="853e112671e15f7a3f65f172c047b5e2">
  <xsd:schema xmlns:xsd="http://www.w3.org/2001/XMLSchema" xmlns:xs="http://www.w3.org/2001/XMLSchema" xmlns:p="http://schemas.microsoft.com/office/2006/metadata/properties" xmlns:ns3="f4a3cca6-9b53-4746-a37c-83aa38385c46" xmlns:ns4="0811dcbc-4e66-496c-ae2f-ddbaa1124721" targetNamespace="http://schemas.microsoft.com/office/2006/metadata/properties" ma:root="true" ma:fieldsID="e63f5334d0caa030b4fd84233ca06783" ns3:_="" ns4:_="">
    <xsd:import namespace="f4a3cca6-9b53-4746-a37c-83aa38385c46"/>
    <xsd:import namespace="0811dcbc-4e66-496c-ae2f-ddbaa112472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3cca6-9b53-4746-a37c-83aa38385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11dcbc-4e66-496c-ae2f-ddbaa112472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6FAF7-D690-4345-9786-13CB7B1E41A0}">
  <ds:schemaRefs>
    <ds:schemaRef ds:uri="http://www.sap.com/cof/ao/powerpoint/application"/>
  </ds:schemaRefs>
</ds:datastoreItem>
</file>

<file path=customXml/itemProps2.xml><?xml version="1.0" encoding="utf-8"?>
<ds:datastoreItem xmlns:ds="http://schemas.openxmlformats.org/officeDocument/2006/customXml" ds:itemID="{9A7EB6C4-A536-4771-972E-392388029F43}">
  <ds:schemaRefs>
    <ds:schemaRef ds:uri="http://www.sap.com/cof/powerpoint/application"/>
  </ds:schemaRefs>
</ds:datastoreItem>
</file>

<file path=customXml/itemProps3.xml><?xml version="1.0" encoding="utf-8"?>
<ds:datastoreItem xmlns:ds="http://schemas.openxmlformats.org/officeDocument/2006/customXml" ds:itemID="{E3E5E244-B6E1-4216-A95A-7CB4AA17D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3cca6-9b53-4746-a37c-83aa38385c46"/>
    <ds:schemaRef ds:uri="0811dcbc-4e66-496c-ae2f-ddbaa11247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8D07F39-2DC3-4286-A123-F1FBB154884C}">
  <ds:schemaRefs>
    <ds:schemaRef ds:uri="http://schemas.microsoft.com/office/2006/metadata/properties"/>
    <ds:schemaRef ds:uri="http://schemas.microsoft.com/office/infopath/2007/PartnerControls"/>
  </ds:schemaRefs>
</ds:datastoreItem>
</file>

<file path=customXml/itemProps5.xml><?xml version="1.0" encoding="utf-8"?>
<ds:datastoreItem xmlns:ds="http://schemas.openxmlformats.org/officeDocument/2006/customXml" ds:itemID="{964DD929-4E18-4374-85EF-E8802BAF75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 Coca-Cola Company Corporate Template</Template>
  <TotalTime>28490</TotalTime>
  <Words>1581</Words>
  <Application>Microsoft Office PowerPoint</Application>
  <PresentationFormat>Widescreen</PresentationFormat>
  <Paragraphs>103</Paragraphs>
  <Slides>4</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vt:i4>
      </vt:variant>
    </vt:vector>
  </HeadingPairs>
  <TitlesOfParts>
    <vt:vector size="17" baseType="lpstr">
      <vt:lpstr>Century</vt:lpstr>
      <vt:lpstr>Segoe UI</vt:lpstr>
      <vt:lpstr>Bebas Neue</vt:lpstr>
      <vt:lpstr>Calibri</vt:lpstr>
      <vt:lpstr>Roboto</vt:lpstr>
      <vt:lpstr>Arial</vt:lpstr>
      <vt:lpstr>Wingdings</vt:lpstr>
      <vt:lpstr>Century Gothic</vt:lpstr>
      <vt:lpstr>TrashHand</vt:lpstr>
      <vt:lpstr>Calibri Light</vt:lpstr>
      <vt:lpstr>Symbol</vt:lpstr>
      <vt:lpstr>The Coca-Cola Company Corporate Template</vt:lpstr>
      <vt:lpstr>PRESENTATIONLOAD</vt:lpstr>
      <vt:lpstr>CONGRATS, YOU’RE HAVING A BABY!</vt:lpstr>
      <vt:lpstr>Maternity leave benefits &amp; Resources</vt:lpstr>
      <vt:lpstr>What to expect throughout the process</vt:lpstr>
      <vt:lpstr>New Jersey Paid Family Leave FAQ</vt:lpstr>
    </vt:vector>
  </TitlesOfParts>
  <Company>The Coca-Cola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Title Cont’d mm.dd.yy</dc:title>
  <dc:creator>John Transue</dc:creator>
  <cp:lastModifiedBy>Heather Szagala</cp:lastModifiedBy>
  <cp:revision>197</cp:revision>
  <dcterms:created xsi:type="dcterms:W3CDTF">2017-03-27T13:43:28Z</dcterms:created>
  <dcterms:modified xsi:type="dcterms:W3CDTF">2026-01-05T13:27:41Z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GUID">
    <vt:lpwstr>a3a5d779-3527-4291-a848-bb248c091522</vt:lpwstr>
  </property>
  <property fmtid="{D5CDD505-2E9C-101B-9397-08002B2CF9AE}" pid="3" name="MODFILEGUID">
    <vt:lpwstr>f3ef502b-71ab-4e99-9431-84899ffadff7</vt:lpwstr>
  </property>
  <property fmtid="{D5CDD505-2E9C-101B-9397-08002B2CF9AE}" pid="4" name="FILEOWNER">
    <vt:lpwstr>Greg Creech</vt:lpwstr>
  </property>
  <property fmtid="{D5CDD505-2E9C-101B-9397-08002B2CF9AE}" pid="5" name="MODFILEOWNER">
    <vt:lpwstr>T48369</vt:lpwstr>
  </property>
  <property fmtid="{D5CDD505-2E9C-101B-9397-08002B2CF9AE}" pid="6" name="IPPCLASS">
    <vt:i4>1</vt:i4>
  </property>
  <property fmtid="{D5CDD505-2E9C-101B-9397-08002B2CF9AE}" pid="7" name="MODIPPCLASS">
    <vt:i4>0</vt:i4>
  </property>
  <property fmtid="{D5CDD505-2E9C-101B-9397-08002B2CF9AE}" pid="8" name="MACHINEID">
    <vt:lpwstr>A55544-1238</vt:lpwstr>
  </property>
  <property fmtid="{D5CDD505-2E9C-101B-9397-08002B2CF9AE}" pid="9" name="MODMACHINEID">
    <vt:lpwstr>T48369-5636</vt:lpwstr>
  </property>
  <property fmtid="{D5CDD505-2E9C-101B-9397-08002B2CF9AE}" pid="10" name="CURRENTCLASS">
    <vt:lpwstr>Classified - Unclassified</vt:lpwstr>
  </property>
  <property fmtid="{D5CDD505-2E9C-101B-9397-08002B2CF9AE}" pid="11" name="ContentTypeId">
    <vt:lpwstr>0x0101008C492BC84EC71B42BD8AF116B27DF0CD</vt:lpwstr>
  </property>
  <property fmtid="{D5CDD505-2E9C-101B-9397-08002B2CF9AE}" pid="12" name="MSIP_Label_618cf4b8-afc8-4a2b-882d-e7a9617ab28d_Enabled">
    <vt:lpwstr>true</vt:lpwstr>
  </property>
  <property fmtid="{D5CDD505-2E9C-101B-9397-08002B2CF9AE}" pid="13" name="MSIP_Label_618cf4b8-afc8-4a2b-882d-e7a9617ab28d_SetDate">
    <vt:lpwstr>2022-11-02T19:01:33Z</vt:lpwstr>
  </property>
  <property fmtid="{D5CDD505-2E9C-101B-9397-08002B2CF9AE}" pid="14" name="MSIP_Label_618cf4b8-afc8-4a2b-882d-e7a9617ab28d_Method">
    <vt:lpwstr>Standard</vt:lpwstr>
  </property>
  <property fmtid="{D5CDD505-2E9C-101B-9397-08002B2CF9AE}" pid="15" name="MSIP_Label_618cf4b8-afc8-4a2b-882d-e7a9617ab28d_Name">
    <vt:lpwstr>618cf4b8-afc8-4a2b-882d-e7a9617ab28d</vt:lpwstr>
  </property>
  <property fmtid="{D5CDD505-2E9C-101B-9397-08002B2CF9AE}" pid="16" name="MSIP_Label_618cf4b8-afc8-4a2b-882d-e7a9617ab28d_SiteId">
    <vt:lpwstr>690a1cb7-2120-4eec-a75d-2354e32bbf6f</vt:lpwstr>
  </property>
  <property fmtid="{D5CDD505-2E9C-101B-9397-08002B2CF9AE}" pid="17" name="MSIP_Label_618cf4b8-afc8-4a2b-882d-e7a9617ab28d_ActionId">
    <vt:lpwstr>db1d79ce-58e5-4f13-b21a-e9ab720d11d9</vt:lpwstr>
  </property>
  <property fmtid="{D5CDD505-2E9C-101B-9397-08002B2CF9AE}" pid="18" name="MSIP_Label_618cf4b8-afc8-4a2b-882d-e7a9617ab28d_ContentBits">
    <vt:lpwstr>2</vt:lpwstr>
  </property>
  <property fmtid="{D5CDD505-2E9C-101B-9397-08002B2CF9AE}" pid="19" name="MSIP_Label_fd48bccc-3091-489a-b24d-65cdb1da124e_Enabled">
    <vt:lpwstr>true</vt:lpwstr>
  </property>
  <property fmtid="{D5CDD505-2E9C-101B-9397-08002B2CF9AE}" pid="20" name="MSIP_Label_fd48bccc-3091-489a-b24d-65cdb1da124e_SetDate">
    <vt:lpwstr>2022-11-21T18:41:32Z</vt:lpwstr>
  </property>
  <property fmtid="{D5CDD505-2E9C-101B-9397-08002B2CF9AE}" pid="21" name="MSIP_Label_fd48bccc-3091-489a-b24d-65cdb1da124e_Method">
    <vt:lpwstr>Standard</vt:lpwstr>
  </property>
  <property fmtid="{D5CDD505-2E9C-101B-9397-08002B2CF9AE}" pid="22" name="MSIP_Label_fd48bccc-3091-489a-b24d-65cdb1da124e_Name">
    <vt:lpwstr>fd48bccc-3091-489a-b24d-65cdb1da124e</vt:lpwstr>
  </property>
  <property fmtid="{D5CDD505-2E9C-101B-9397-08002B2CF9AE}" pid="23" name="MSIP_Label_fd48bccc-3091-489a-b24d-65cdb1da124e_SiteId">
    <vt:lpwstr>54fccdb9-0d4f-4ab4-a3f0-2067e3afd668</vt:lpwstr>
  </property>
  <property fmtid="{D5CDD505-2E9C-101B-9397-08002B2CF9AE}" pid="24" name="MSIP_Label_fd48bccc-3091-489a-b24d-65cdb1da124e_ActionId">
    <vt:lpwstr>d0fe087c-5a7f-4665-82ac-f2823f97a71f</vt:lpwstr>
  </property>
  <property fmtid="{D5CDD505-2E9C-101B-9397-08002B2CF9AE}" pid="25" name="MSIP_Label_fd48bccc-3091-489a-b24d-65cdb1da124e_ContentBits">
    <vt:lpwstr>0</vt:lpwstr>
  </property>
  <property fmtid="{D5CDD505-2E9C-101B-9397-08002B2CF9AE}" pid="26" name="MSIP_Label_83ca1fde-07af-4468-b418-4ff22b604c41_Enabled">
    <vt:lpwstr>true</vt:lpwstr>
  </property>
  <property fmtid="{D5CDD505-2E9C-101B-9397-08002B2CF9AE}" pid="27" name="MSIP_Label_83ca1fde-07af-4468-b418-4ff22b604c41_SetDate">
    <vt:lpwstr>2025-09-16T19:35:28Z</vt:lpwstr>
  </property>
  <property fmtid="{D5CDD505-2E9C-101B-9397-08002B2CF9AE}" pid="28" name="MSIP_Label_83ca1fde-07af-4468-b418-4ff22b604c41_Method">
    <vt:lpwstr>Standard</vt:lpwstr>
  </property>
  <property fmtid="{D5CDD505-2E9C-101B-9397-08002B2CF9AE}" pid="29" name="MSIP_Label_83ca1fde-07af-4468-b418-4ff22b604c41_Name">
    <vt:lpwstr>Internal</vt:lpwstr>
  </property>
  <property fmtid="{D5CDD505-2E9C-101B-9397-08002B2CF9AE}" pid="30" name="MSIP_Label_83ca1fde-07af-4468-b418-4ff22b604c41_SiteId">
    <vt:lpwstr>0092ff14-2fb2-424d-9532-35fa5c10c50b</vt:lpwstr>
  </property>
  <property fmtid="{D5CDD505-2E9C-101B-9397-08002B2CF9AE}" pid="31" name="MSIP_Label_83ca1fde-07af-4468-b418-4ff22b604c41_ActionId">
    <vt:lpwstr>1d16c2b7-00ac-4d1a-be36-8d78b2c9a298</vt:lpwstr>
  </property>
  <property fmtid="{D5CDD505-2E9C-101B-9397-08002B2CF9AE}" pid="32" name="MSIP_Label_83ca1fde-07af-4468-b418-4ff22b604c41_ContentBits">
    <vt:lpwstr>0</vt:lpwstr>
  </property>
  <property fmtid="{D5CDD505-2E9C-101B-9397-08002B2CF9AE}" pid="33" name="MSIP_Label_83ca1fde-07af-4468-b418-4ff22b604c41_Tag">
    <vt:lpwstr>50, 3, 0, 1</vt:lpwstr>
  </property>
</Properties>
</file>